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31"/>
  </p:notesMasterIdLst>
  <p:sldIdLst>
    <p:sldId id="256" r:id="rId2"/>
    <p:sldId id="317" r:id="rId3"/>
    <p:sldId id="258" r:id="rId4"/>
    <p:sldId id="267" r:id="rId5"/>
    <p:sldId id="297" r:id="rId6"/>
    <p:sldId id="268" r:id="rId7"/>
    <p:sldId id="299" r:id="rId8"/>
    <p:sldId id="292" r:id="rId9"/>
    <p:sldId id="322" r:id="rId10"/>
    <p:sldId id="300" r:id="rId11"/>
    <p:sldId id="301" r:id="rId12"/>
    <p:sldId id="321" r:id="rId13"/>
    <p:sldId id="302" r:id="rId14"/>
    <p:sldId id="303" r:id="rId15"/>
    <p:sldId id="319" r:id="rId16"/>
    <p:sldId id="304" r:id="rId17"/>
    <p:sldId id="305" r:id="rId18"/>
    <p:sldId id="318" r:id="rId19"/>
    <p:sldId id="314" r:id="rId20"/>
    <p:sldId id="315" r:id="rId21"/>
    <p:sldId id="320" r:id="rId22"/>
    <p:sldId id="306" r:id="rId23"/>
    <p:sldId id="324" r:id="rId24"/>
    <p:sldId id="323" r:id="rId25"/>
    <p:sldId id="311" r:id="rId26"/>
    <p:sldId id="312" r:id="rId27"/>
    <p:sldId id="316" r:id="rId28"/>
    <p:sldId id="298" r:id="rId29"/>
    <p:sldId id="270" r:id="rId30"/>
  </p:sldIdLst>
  <p:sldSz cx="9144000" cy="5143500" type="screen16x9"/>
  <p:notesSz cx="6858000" cy="9144000"/>
  <p:embeddedFontLst>
    <p:embeddedFont>
      <p:font typeface="Alef" panose="00000500000000000000" pitchFamily="2" charset="-79"/>
      <p:regular r:id="rId32"/>
      <p:bold r:id="rId33"/>
    </p:embeddedFont>
    <p:embeddedFont>
      <p:font typeface="Amasis MT Pro Black" panose="02040A04050005020304" pitchFamily="18" charset="0"/>
      <p:bold r:id="rId34"/>
      <p:boldItalic r:id="rId35"/>
    </p:embeddedFont>
    <p:embeddedFont>
      <p:font typeface="Bahnschrift Light Condensed" panose="020B0502040204020203" pitchFamily="34" charset="0"/>
      <p:regular r:id="rId36"/>
    </p:embeddedFont>
    <p:embeddedFont>
      <p:font typeface="Comic Sans MS" panose="030F0702030302020204" pitchFamily="66" charset="0"/>
      <p:regular r:id="rId37"/>
      <p:bold r:id="rId38"/>
      <p:italic r:id="rId39"/>
      <p:boldItalic r:id="rId40"/>
    </p:embeddedFont>
    <p:embeddedFont>
      <p:font typeface="Fredoka One" panose="020B0604020202020204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19">
          <p15:clr>
            <a:srgbClr val="9AA0A6"/>
          </p15:clr>
        </p15:guide>
        <p15:guide id="2" pos="57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6F10"/>
    <a:srgbClr val="4D7620"/>
    <a:srgbClr val="24370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72BB06-0FA9-4E24-8CB3-C29CAA4767EF}">
  <a:tblStyle styleId="{5772BB06-0FA9-4E24-8CB3-C29CAA4767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594" y="102"/>
      </p:cViewPr>
      <p:guideLst>
        <p:guide orient="horz" pos="519"/>
        <p:guide pos="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82356554545445"/>
          <c:y val="3.806287680047054E-2"/>
          <c:w val="0.65273863579330138"/>
          <c:h val="0.94766354439935296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83-4F35-887D-A8DA73771E2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D42-40F5-8161-33BCD84A267B}"/>
              </c:ext>
            </c:extLst>
          </c:dPt>
          <c:dPt>
            <c:idx val="2"/>
            <c:bubble3D val="0"/>
            <c:spPr>
              <a:solidFill>
                <a:srgbClr val="9966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42-40F5-8161-33BCD84A267B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D42-40F5-8161-33BCD84A267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083-4F35-887D-A8DA73771E2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EB1-4100-B627-A02620B3CB5E}"/>
              </c:ext>
            </c:extLst>
          </c:dPt>
          <c:cat>
            <c:strRef>
              <c:f>Hoja1!$A$2:$A$7</c:f>
              <c:strCache>
                <c:ptCount val="5"/>
                <c:pt idx="0">
                  <c:v>Cientifica 1</c:v>
                </c:pt>
                <c:pt idx="1">
                  <c:v>Cientifica 2</c:v>
                </c:pt>
                <c:pt idx="2">
                  <c:v>Cientifica 3</c:v>
                </c:pt>
                <c:pt idx="3">
                  <c:v>Cientifica 4</c:v>
                </c:pt>
                <c:pt idx="4">
                  <c:v>cientifica 5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42-40F5-8161-33BCD84A26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83fddda03_0_4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83fddda03_0_4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88e4ccb23d_0_1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88e4ccb23d_0_1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8a6586d2f6_4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8a6586d2f6_4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88e4ccb23d_0_1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88e4ccb23d_0_1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020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88e4ccb23d_0_1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88e4ccb23d_0_1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6474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88fa8076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88fa80765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52918" y="352086"/>
            <a:ext cx="5881482" cy="4439341"/>
            <a:chOff x="352918" y="352086"/>
            <a:chExt cx="5881482" cy="4439341"/>
          </a:xfrm>
        </p:grpSpPr>
        <p:sp>
          <p:nvSpPr>
            <p:cNvPr id="10" name="Google Shape;10;p2"/>
            <p:cNvSpPr/>
            <p:nvPr/>
          </p:nvSpPr>
          <p:spPr>
            <a:xfrm>
              <a:off x="352918" y="352086"/>
              <a:ext cx="5881481" cy="4439341"/>
            </a:xfrm>
            <a:custGeom>
              <a:avLst/>
              <a:gdLst/>
              <a:ahLst/>
              <a:cxnLst/>
              <a:rect l="l" t="t" r="r" b="b"/>
              <a:pathLst>
                <a:path w="63858" h="48200" extrusionOk="0">
                  <a:moveTo>
                    <a:pt x="5711" y="0"/>
                  </a:moveTo>
                  <a:cubicBezTo>
                    <a:pt x="2548" y="0"/>
                    <a:pt x="0" y="2546"/>
                    <a:pt x="0" y="5709"/>
                  </a:cubicBezTo>
                  <a:lnTo>
                    <a:pt x="0" y="42490"/>
                  </a:lnTo>
                  <a:cubicBezTo>
                    <a:pt x="0" y="45653"/>
                    <a:pt x="2548" y="48199"/>
                    <a:pt x="5711" y="48199"/>
                  </a:cubicBezTo>
                  <a:lnTo>
                    <a:pt x="58147" y="48199"/>
                  </a:lnTo>
                  <a:cubicBezTo>
                    <a:pt x="61310" y="48199"/>
                    <a:pt x="63857" y="45653"/>
                    <a:pt x="63857" y="42490"/>
                  </a:cubicBezTo>
                  <a:lnTo>
                    <a:pt x="63857" y="5709"/>
                  </a:lnTo>
                  <a:cubicBezTo>
                    <a:pt x="63857" y="2546"/>
                    <a:pt x="61310" y="0"/>
                    <a:pt x="5814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28146" y="657962"/>
              <a:ext cx="198941" cy="200968"/>
            </a:xfrm>
            <a:custGeom>
              <a:avLst/>
              <a:gdLst/>
              <a:ahLst/>
              <a:cxnLst/>
              <a:rect l="l" t="t" r="r" b="b"/>
              <a:pathLst>
                <a:path w="2160" h="2182" extrusionOk="0">
                  <a:moveTo>
                    <a:pt x="1080" y="0"/>
                  </a:moveTo>
                  <a:cubicBezTo>
                    <a:pt x="484" y="0"/>
                    <a:pt x="1" y="489"/>
                    <a:pt x="1" y="1091"/>
                  </a:cubicBezTo>
                  <a:cubicBezTo>
                    <a:pt x="1" y="1692"/>
                    <a:pt x="484" y="2181"/>
                    <a:pt x="1080" y="2181"/>
                  </a:cubicBezTo>
                  <a:cubicBezTo>
                    <a:pt x="1676" y="2181"/>
                    <a:pt x="2159" y="1692"/>
                    <a:pt x="2159" y="1091"/>
                  </a:cubicBezTo>
                  <a:cubicBezTo>
                    <a:pt x="2159" y="488"/>
                    <a:pt x="1676" y="0"/>
                    <a:pt x="108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124191" y="657962"/>
              <a:ext cx="198941" cy="200968"/>
            </a:xfrm>
            <a:custGeom>
              <a:avLst/>
              <a:gdLst/>
              <a:ahLst/>
              <a:cxnLst/>
              <a:rect l="l" t="t" r="r" b="b"/>
              <a:pathLst>
                <a:path w="2160" h="2182" extrusionOk="0">
                  <a:moveTo>
                    <a:pt x="1080" y="0"/>
                  </a:moveTo>
                  <a:cubicBezTo>
                    <a:pt x="484" y="0"/>
                    <a:pt x="1" y="489"/>
                    <a:pt x="1" y="1091"/>
                  </a:cubicBezTo>
                  <a:cubicBezTo>
                    <a:pt x="1" y="1692"/>
                    <a:pt x="484" y="2181"/>
                    <a:pt x="1080" y="2181"/>
                  </a:cubicBezTo>
                  <a:cubicBezTo>
                    <a:pt x="1676" y="2181"/>
                    <a:pt x="2159" y="1692"/>
                    <a:pt x="2159" y="1091"/>
                  </a:cubicBezTo>
                  <a:cubicBezTo>
                    <a:pt x="2159" y="488"/>
                    <a:pt x="1676" y="0"/>
                    <a:pt x="108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520235" y="657962"/>
              <a:ext cx="199034" cy="200968"/>
            </a:xfrm>
            <a:custGeom>
              <a:avLst/>
              <a:gdLst/>
              <a:ahLst/>
              <a:cxnLst/>
              <a:rect l="l" t="t" r="r" b="b"/>
              <a:pathLst>
                <a:path w="2161" h="2182" extrusionOk="0">
                  <a:moveTo>
                    <a:pt x="1080" y="0"/>
                  </a:moveTo>
                  <a:cubicBezTo>
                    <a:pt x="484" y="0"/>
                    <a:pt x="1" y="489"/>
                    <a:pt x="1" y="1091"/>
                  </a:cubicBezTo>
                  <a:cubicBezTo>
                    <a:pt x="1" y="1692"/>
                    <a:pt x="484" y="2181"/>
                    <a:pt x="1080" y="2181"/>
                  </a:cubicBezTo>
                  <a:cubicBezTo>
                    <a:pt x="1677" y="2181"/>
                    <a:pt x="2160" y="1692"/>
                    <a:pt x="2160" y="1091"/>
                  </a:cubicBezTo>
                  <a:cubicBezTo>
                    <a:pt x="2160" y="488"/>
                    <a:pt x="1677" y="0"/>
                    <a:pt x="1080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66549" y="1110834"/>
              <a:ext cx="5867850" cy="92"/>
            </a:xfrm>
            <a:custGeom>
              <a:avLst/>
              <a:gdLst/>
              <a:ahLst/>
              <a:cxnLst/>
              <a:rect l="l" t="t" r="r" b="b"/>
              <a:pathLst>
                <a:path w="63710" h="1" fill="none" extrusionOk="0">
                  <a:moveTo>
                    <a:pt x="0" y="0"/>
                  </a:moveTo>
                  <a:lnTo>
                    <a:pt x="63709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939229" y="1560700"/>
            <a:ext cx="43500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160929" y="3731975"/>
            <a:ext cx="18606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None/>
              <a:defRPr sz="23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8"/>
          <p:cNvGrpSpPr/>
          <p:nvPr/>
        </p:nvGrpSpPr>
        <p:grpSpPr>
          <a:xfrm>
            <a:off x="1175850" y="1040100"/>
            <a:ext cx="6792300" cy="3063300"/>
            <a:chOff x="960000" y="1338225"/>
            <a:chExt cx="6792300" cy="3063300"/>
          </a:xfrm>
        </p:grpSpPr>
        <p:sp>
          <p:nvSpPr>
            <p:cNvPr id="37" name="Google Shape;37;p8"/>
            <p:cNvSpPr/>
            <p:nvPr/>
          </p:nvSpPr>
          <p:spPr>
            <a:xfrm>
              <a:off x="960000" y="1338225"/>
              <a:ext cx="6792300" cy="3063300"/>
            </a:xfrm>
            <a:prstGeom prst="roundRect">
              <a:avLst>
                <a:gd name="adj" fmla="val 11764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" name="Google Shape;38;p8"/>
            <p:cNvGrpSpPr/>
            <p:nvPr/>
          </p:nvGrpSpPr>
          <p:grpSpPr>
            <a:xfrm>
              <a:off x="1225345" y="1581600"/>
              <a:ext cx="727285" cy="147470"/>
              <a:chOff x="728146" y="657962"/>
              <a:chExt cx="991122" cy="200968"/>
            </a:xfrm>
          </p:grpSpPr>
          <p:sp>
            <p:nvSpPr>
              <p:cNvPr id="39" name="Google Shape;39;p8"/>
              <p:cNvSpPr/>
              <p:nvPr/>
            </p:nvSpPr>
            <p:spPr>
              <a:xfrm>
                <a:off x="728146" y="657962"/>
                <a:ext cx="198941" cy="200968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2182" extrusionOk="0">
                    <a:moveTo>
                      <a:pt x="1080" y="0"/>
                    </a:moveTo>
                    <a:cubicBezTo>
                      <a:pt x="484" y="0"/>
                      <a:pt x="1" y="489"/>
                      <a:pt x="1" y="1091"/>
                    </a:cubicBezTo>
                    <a:cubicBezTo>
                      <a:pt x="1" y="1692"/>
                      <a:pt x="484" y="2181"/>
                      <a:pt x="1080" y="2181"/>
                    </a:cubicBezTo>
                    <a:cubicBezTo>
                      <a:pt x="1676" y="2181"/>
                      <a:pt x="2159" y="1692"/>
                      <a:pt x="2159" y="1091"/>
                    </a:cubicBezTo>
                    <a:cubicBezTo>
                      <a:pt x="2159" y="488"/>
                      <a:pt x="1676" y="0"/>
                      <a:pt x="10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miter lim="14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8"/>
              <p:cNvSpPr/>
              <p:nvPr/>
            </p:nvSpPr>
            <p:spPr>
              <a:xfrm>
                <a:off x="1124191" y="657962"/>
                <a:ext cx="198941" cy="200968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2182" extrusionOk="0">
                    <a:moveTo>
                      <a:pt x="1080" y="0"/>
                    </a:moveTo>
                    <a:cubicBezTo>
                      <a:pt x="484" y="0"/>
                      <a:pt x="1" y="489"/>
                      <a:pt x="1" y="1091"/>
                    </a:cubicBezTo>
                    <a:cubicBezTo>
                      <a:pt x="1" y="1692"/>
                      <a:pt x="484" y="2181"/>
                      <a:pt x="1080" y="2181"/>
                    </a:cubicBezTo>
                    <a:cubicBezTo>
                      <a:pt x="1676" y="2181"/>
                      <a:pt x="2159" y="1692"/>
                      <a:pt x="2159" y="1091"/>
                    </a:cubicBezTo>
                    <a:cubicBezTo>
                      <a:pt x="2159" y="488"/>
                      <a:pt x="1676" y="0"/>
                      <a:pt x="10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miter lim="14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8"/>
              <p:cNvSpPr/>
              <p:nvPr/>
            </p:nvSpPr>
            <p:spPr>
              <a:xfrm>
                <a:off x="1520235" y="657962"/>
                <a:ext cx="199034" cy="200968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2182" extrusionOk="0">
                    <a:moveTo>
                      <a:pt x="1080" y="0"/>
                    </a:moveTo>
                    <a:cubicBezTo>
                      <a:pt x="484" y="0"/>
                      <a:pt x="1" y="489"/>
                      <a:pt x="1" y="1091"/>
                    </a:cubicBezTo>
                    <a:cubicBezTo>
                      <a:pt x="1" y="1692"/>
                      <a:pt x="484" y="2181"/>
                      <a:pt x="1080" y="2181"/>
                    </a:cubicBezTo>
                    <a:cubicBezTo>
                      <a:pt x="1677" y="2181"/>
                      <a:pt x="2160" y="1692"/>
                      <a:pt x="2160" y="1091"/>
                    </a:cubicBezTo>
                    <a:cubicBezTo>
                      <a:pt x="2160" y="488"/>
                      <a:pt x="1677" y="0"/>
                      <a:pt x="10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miter lim="14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" name="Google Shape;42;p8"/>
            <p:cNvSpPr/>
            <p:nvPr/>
          </p:nvSpPr>
          <p:spPr>
            <a:xfrm>
              <a:off x="960000" y="1875949"/>
              <a:ext cx="6792282" cy="20873"/>
            </a:xfrm>
            <a:custGeom>
              <a:avLst/>
              <a:gdLst/>
              <a:ahLst/>
              <a:cxnLst/>
              <a:rect l="l" t="t" r="r" b="b"/>
              <a:pathLst>
                <a:path w="63710" h="1" fill="none" extrusionOk="0">
                  <a:moveTo>
                    <a:pt x="0" y="0"/>
                  </a:moveTo>
                  <a:lnTo>
                    <a:pt x="63709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2302650" y="2265800"/>
            <a:ext cx="4538700" cy="10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3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762625" y="1313475"/>
            <a:ext cx="3196500" cy="70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6196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814375" y="592625"/>
            <a:ext cx="3093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1"/>
          <p:cNvGrpSpPr/>
          <p:nvPr/>
        </p:nvGrpSpPr>
        <p:grpSpPr>
          <a:xfrm>
            <a:off x="1175850" y="1040100"/>
            <a:ext cx="6792300" cy="3063300"/>
            <a:chOff x="960000" y="1338225"/>
            <a:chExt cx="6792300" cy="3063300"/>
          </a:xfrm>
        </p:grpSpPr>
        <p:sp>
          <p:nvSpPr>
            <p:cNvPr id="52" name="Google Shape;52;p11"/>
            <p:cNvSpPr/>
            <p:nvPr/>
          </p:nvSpPr>
          <p:spPr>
            <a:xfrm>
              <a:off x="960000" y="1338225"/>
              <a:ext cx="6792300" cy="3063300"/>
            </a:xfrm>
            <a:prstGeom prst="roundRect">
              <a:avLst>
                <a:gd name="adj" fmla="val 11764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" name="Google Shape;53;p11"/>
            <p:cNvGrpSpPr/>
            <p:nvPr/>
          </p:nvGrpSpPr>
          <p:grpSpPr>
            <a:xfrm>
              <a:off x="1225345" y="1581600"/>
              <a:ext cx="727285" cy="147470"/>
              <a:chOff x="728146" y="657962"/>
              <a:chExt cx="991122" cy="200968"/>
            </a:xfrm>
          </p:grpSpPr>
          <p:sp>
            <p:nvSpPr>
              <p:cNvPr id="54" name="Google Shape;54;p11"/>
              <p:cNvSpPr/>
              <p:nvPr/>
            </p:nvSpPr>
            <p:spPr>
              <a:xfrm>
                <a:off x="728146" y="657962"/>
                <a:ext cx="198941" cy="200968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2182" extrusionOk="0">
                    <a:moveTo>
                      <a:pt x="1080" y="0"/>
                    </a:moveTo>
                    <a:cubicBezTo>
                      <a:pt x="484" y="0"/>
                      <a:pt x="1" y="489"/>
                      <a:pt x="1" y="1091"/>
                    </a:cubicBezTo>
                    <a:cubicBezTo>
                      <a:pt x="1" y="1692"/>
                      <a:pt x="484" y="2181"/>
                      <a:pt x="1080" y="2181"/>
                    </a:cubicBezTo>
                    <a:cubicBezTo>
                      <a:pt x="1676" y="2181"/>
                      <a:pt x="2159" y="1692"/>
                      <a:pt x="2159" y="1091"/>
                    </a:cubicBezTo>
                    <a:cubicBezTo>
                      <a:pt x="2159" y="488"/>
                      <a:pt x="1676" y="0"/>
                      <a:pt x="10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miter lim="14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11"/>
              <p:cNvSpPr/>
              <p:nvPr/>
            </p:nvSpPr>
            <p:spPr>
              <a:xfrm>
                <a:off x="1124191" y="657962"/>
                <a:ext cx="198941" cy="200968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2182" extrusionOk="0">
                    <a:moveTo>
                      <a:pt x="1080" y="0"/>
                    </a:moveTo>
                    <a:cubicBezTo>
                      <a:pt x="484" y="0"/>
                      <a:pt x="1" y="489"/>
                      <a:pt x="1" y="1091"/>
                    </a:cubicBezTo>
                    <a:cubicBezTo>
                      <a:pt x="1" y="1692"/>
                      <a:pt x="484" y="2181"/>
                      <a:pt x="1080" y="2181"/>
                    </a:cubicBezTo>
                    <a:cubicBezTo>
                      <a:pt x="1676" y="2181"/>
                      <a:pt x="2159" y="1692"/>
                      <a:pt x="2159" y="1091"/>
                    </a:cubicBezTo>
                    <a:cubicBezTo>
                      <a:pt x="2159" y="488"/>
                      <a:pt x="1676" y="0"/>
                      <a:pt x="10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miter lim="14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11"/>
              <p:cNvSpPr/>
              <p:nvPr/>
            </p:nvSpPr>
            <p:spPr>
              <a:xfrm>
                <a:off x="1520235" y="657962"/>
                <a:ext cx="199034" cy="200968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2182" extrusionOk="0">
                    <a:moveTo>
                      <a:pt x="1080" y="0"/>
                    </a:moveTo>
                    <a:cubicBezTo>
                      <a:pt x="484" y="0"/>
                      <a:pt x="1" y="489"/>
                      <a:pt x="1" y="1091"/>
                    </a:cubicBezTo>
                    <a:cubicBezTo>
                      <a:pt x="1" y="1692"/>
                      <a:pt x="484" y="2181"/>
                      <a:pt x="1080" y="2181"/>
                    </a:cubicBezTo>
                    <a:cubicBezTo>
                      <a:pt x="1677" y="2181"/>
                      <a:pt x="2160" y="1692"/>
                      <a:pt x="2160" y="1091"/>
                    </a:cubicBezTo>
                    <a:cubicBezTo>
                      <a:pt x="2160" y="488"/>
                      <a:pt x="1677" y="0"/>
                      <a:pt x="10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miter lim="14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" name="Google Shape;57;p11"/>
            <p:cNvSpPr/>
            <p:nvPr/>
          </p:nvSpPr>
          <p:spPr>
            <a:xfrm>
              <a:off x="960000" y="1875949"/>
              <a:ext cx="6792282" cy="20873"/>
            </a:xfrm>
            <a:custGeom>
              <a:avLst/>
              <a:gdLst/>
              <a:ahLst/>
              <a:cxnLst/>
              <a:rect l="l" t="t" r="r" b="b"/>
              <a:pathLst>
                <a:path w="63710" h="1" fill="none" extrusionOk="0">
                  <a:moveTo>
                    <a:pt x="0" y="0"/>
                  </a:moveTo>
                  <a:lnTo>
                    <a:pt x="63709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2909250" y="1859900"/>
            <a:ext cx="3325500" cy="12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2928000" y="3094700"/>
            <a:ext cx="32880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TITLE_ONLY_1">
    <p:bg>
      <p:bgPr>
        <a:solidFill>
          <a:schemeClr val="accen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1110900" y="1289808"/>
            <a:ext cx="6922200" cy="91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2549400" y="2155100"/>
            <a:ext cx="4045200" cy="4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_AND_TWO_COLUMNS_1">
    <p:bg>
      <p:bgPr>
        <a:solidFill>
          <a:schemeClr val="accent5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1593000" y="435725"/>
            <a:ext cx="5958000" cy="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76" name="Google Shape;76;p16"/>
          <p:cNvGrpSpPr/>
          <p:nvPr/>
        </p:nvGrpSpPr>
        <p:grpSpPr>
          <a:xfrm>
            <a:off x="2971650" y="1504075"/>
            <a:ext cx="3200700" cy="3063300"/>
            <a:chOff x="960000" y="1338225"/>
            <a:chExt cx="3200700" cy="3063300"/>
          </a:xfrm>
        </p:grpSpPr>
        <p:sp>
          <p:nvSpPr>
            <p:cNvPr id="77" name="Google Shape;77;p16"/>
            <p:cNvSpPr/>
            <p:nvPr/>
          </p:nvSpPr>
          <p:spPr>
            <a:xfrm>
              <a:off x="960000" y="1338225"/>
              <a:ext cx="3200700" cy="3063300"/>
            </a:xfrm>
            <a:prstGeom prst="roundRect">
              <a:avLst>
                <a:gd name="adj" fmla="val 944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" name="Google Shape;78;p16"/>
            <p:cNvGrpSpPr/>
            <p:nvPr/>
          </p:nvGrpSpPr>
          <p:grpSpPr>
            <a:xfrm>
              <a:off x="1225345" y="1581600"/>
              <a:ext cx="727285" cy="147470"/>
              <a:chOff x="728146" y="657962"/>
              <a:chExt cx="991122" cy="200968"/>
            </a:xfrm>
          </p:grpSpPr>
          <p:sp>
            <p:nvSpPr>
              <p:cNvPr id="79" name="Google Shape;79;p16"/>
              <p:cNvSpPr/>
              <p:nvPr/>
            </p:nvSpPr>
            <p:spPr>
              <a:xfrm>
                <a:off x="728146" y="657962"/>
                <a:ext cx="198941" cy="200968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2182" extrusionOk="0">
                    <a:moveTo>
                      <a:pt x="1080" y="0"/>
                    </a:moveTo>
                    <a:cubicBezTo>
                      <a:pt x="484" y="0"/>
                      <a:pt x="1" y="489"/>
                      <a:pt x="1" y="1091"/>
                    </a:cubicBezTo>
                    <a:cubicBezTo>
                      <a:pt x="1" y="1692"/>
                      <a:pt x="484" y="2181"/>
                      <a:pt x="1080" y="2181"/>
                    </a:cubicBezTo>
                    <a:cubicBezTo>
                      <a:pt x="1676" y="2181"/>
                      <a:pt x="2159" y="1692"/>
                      <a:pt x="2159" y="1091"/>
                    </a:cubicBezTo>
                    <a:cubicBezTo>
                      <a:pt x="2159" y="488"/>
                      <a:pt x="1676" y="0"/>
                      <a:pt x="10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miter lim="14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6"/>
              <p:cNvSpPr/>
              <p:nvPr/>
            </p:nvSpPr>
            <p:spPr>
              <a:xfrm>
                <a:off x="1124191" y="657962"/>
                <a:ext cx="198941" cy="200968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2182" extrusionOk="0">
                    <a:moveTo>
                      <a:pt x="1080" y="0"/>
                    </a:moveTo>
                    <a:cubicBezTo>
                      <a:pt x="484" y="0"/>
                      <a:pt x="1" y="489"/>
                      <a:pt x="1" y="1091"/>
                    </a:cubicBezTo>
                    <a:cubicBezTo>
                      <a:pt x="1" y="1692"/>
                      <a:pt x="484" y="2181"/>
                      <a:pt x="1080" y="2181"/>
                    </a:cubicBezTo>
                    <a:cubicBezTo>
                      <a:pt x="1676" y="2181"/>
                      <a:pt x="2159" y="1692"/>
                      <a:pt x="2159" y="1091"/>
                    </a:cubicBezTo>
                    <a:cubicBezTo>
                      <a:pt x="2159" y="488"/>
                      <a:pt x="1676" y="0"/>
                      <a:pt x="10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miter lim="14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6"/>
              <p:cNvSpPr/>
              <p:nvPr/>
            </p:nvSpPr>
            <p:spPr>
              <a:xfrm>
                <a:off x="1520235" y="657962"/>
                <a:ext cx="199034" cy="200968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2182" extrusionOk="0">
                    <a:moveTo>
                      <a:pt x="1080" y="0"/>
                    </a:moveTo>
                    <a:cubicBezTo>
                      <a:pt x="484" y="0"/>
                      <a:pt x="1" y="489"/>
                      <a:pt x="1" y="1091"/>
                    </a:cubicBezTo>
                    <a:cubicBezTo>
                      <a:pt x="1" y="1692"/>
                      <a:pt x="484" y="2181"/>
                      <a:pt x="1080" y="2181"/>
                    </a:cubicBezTo>
                    <a:cubicBezTo>
                      <a:pt x="1677" y="2181"/>
                      <a:pt x="2160" y="1692"/>
                      <a:pt x="2160" y="1091"/>
                    </a:cubicBezTo>
                    <a:cubicBezTo>
                      <a:pt x="2160" y="488"/>
                      <a:pt x="1677" y="0"/>
                      <a:pt x="10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miter lim="14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" name="Google Shape;82;p16"/>
            <p:cNvSpPr/>
            <p:nvPr/>
          </p:nvSpPr>
          <p:spPr>
            <a:xfrm rot="10800000" flipH="1">
              <a:off x="960000" y="1860674"/>
              <a:ext cx="3200631" cy="15275"/>
            </a:xfrm>
            <a:custGeom>
              <a:avLst/>
              <a:gdLst/>
              <a:ahLst/>
              <a:cxnLst/>
              <a:rect l="l" t="t" r="r" b="b"/>
              <a:pathLst>
                <a:path w="63710" h="1" fill="none" extrusionOk="0">
                  <a:moveTo>
                    <a:pt x="0" y="0"/>
                  </a:moveTo>
                  <a:lnTo>
                    <a:pt x="63709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_HEADER_1_1">
    <p:bg>
      <p:bgPr>
        <a:solidFill>
          <a:schemeClr val="accent3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/>
          <p:nvPr/>
        </p:nvSpPr>
        <p:spPr>
          <a:xfrm>
            <a:off x="-652225" y="462750"/>
            <a:ext cx="7155900" cy="4218000"/>
          </a:xfrm>
          <a:prstGeom prst="roundRect">
            <a:avLst>
              <a:gd name="adj" fmla="val 1081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1493200" y="855900"/>
            <a:ext cx="36924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title" idx="2"/>
          </p:nvPr>
        </p:nvSpPr>
        <p:spPr>
          <a:xfrm>
            <a:off x="1493200" y="2154900"/>
            <a:ext cx="3692400" cy="4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ubTitle" idx="1"/>
          </p:nvPr>
        </p:nvSpPr>
        <p:spPr>
          <a:xfrm>
            <a:off x="1493200" y="2579025"/>
            <a:ext cx="2650800" cy="15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CAPTION_ONLY_1_1">
    <p:bg>
      <p:bgPr>
        <a:solidFill>
          <a:schemeClr val="accent3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853500" y="435725"/>
            <a:ext cx="7437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ITLE_1">
    <p:bg>
      <p:bgPr>
        <a:solidFill>
          <a:schemeClr val="accen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9"/>
          <p:cNvGrpSpPr/>
          <p:nvPr/>
        </p:nvGrpSpPr>
        <p:grpSpPr>
          <a:xfrm>
            <a:off x="2854327" y="370886"/>
            <a:ext cx="5881482" cy="4439341"/>
            <a:chOff x="352918" y="352086"/>
            <a:chExt cx="5881482" cy="4439341"/>
          </a:xfrm>
        </p:grpSpPr>
        <p:sp>
          <p:nvSpPr>
            <p:cNvPr id="92" name="Google Shape;92;p19"/>
            <p:cNvSpPr/>
            <p:nvPr/>
          </p:nvSpPr>
          <p:spPr>
            <a:xfrm>
              <a:off x="352918" y="352086"/>
              <a:ext cx="5881481" cy="4439341"/>
            </a:xfrm>
            <a:custGeom>
              <a:avLst/>
              <a:gdLst/>
              <a:ahLst/>
              <a:cxnLst/>
              <a:rect l="l" t="t" r="r" b="b"/>
              <a:pathLst>
                <a:path w="63858" h="48200" extrusionOk="0">
                  <a:moveTo>
                    <a:pt x="5711" y="0"/>
                  </a:moveTo>
                  <a:cubicBezTo>
                    <a:pt x="2548" y="0"/>
                    <a:pt x="0" y="2546"/>
                    <a:pt x="0" y="5709"/>
                  </a:cubicBezTo>
                  <a:lnTo>
                    <a:pt x="0" y="42490"/>
                  </a:lnTo>
                  <a:cubicBezTo>
                    <a:pt x="0" y="45653"/>
                    <a:pt x="2548" y="48199"/>
                    <a:pt x="5711" y="48199"/>
                  </a:cubicBezTo>
                  <a:lnTo>
                    <a:pt x="58147" y="48199"/>
                  </a:lnTo>
                  <a:cubicBezTo>
                    <a:pt x="61310" y="48199"/>
                    <a:pt x="63857" y="45653"/>
                    <a:pt x="63857" y="42490"/>
                  </a:cubicBezTo>
                  <a:lnTo>
                    <a:pt x="63857" y="5709"/>
                  </a:lnTo>
                  <a:cubicBezTo>
                    <a:pt x="63857" y="2546"/>
                    <a:pt x="61310" y="0"/>
                    <a:pt x="5814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9"/>
            <p:cNvSpPr/>
            <p:nvPr/>
          </p:nvSpPr>
          <p:spPr>
            <a:xfrm>
              <a:off x="366549" y="1187034"/>
              <a:ext cx="5867850" cy="92"/>
            </a:xfrm>
            <a:custGeom>
              <a:avLst/>
              <a:gdLst/>
              <a:ahLst/>
              <a:cxnLst/>
              <a:rect l="l" t="t" r="r" b="b"/>
              <a:pathLst>
                <a:path w="63710" h="1" fill="none" extrusionOk="0">
                  <a:moveTo>
                    <a:pt x="0" y="0"/>
                  </a:moveTo>
                  <a:lnTo>
                    <a:pt x="63709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19"/>
          <p:cNvSpPr txBox="1">
            <a:spLocks noGrp="1"/>
          </p:cNvSpPr>
          <p:nvPr>
            <p:ph type="ctrTitle"/>
          </p:nvPr>
        </p:nvSpPr>
        <p:spPr>
          <a:xfrm flipH="1">
            <a:off x="4895400" y="1731900"/>
            <a:ext cx="3254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ubTitle" idx="1"/>
          </p:nvPr>
        </p:nvSpPr>
        <p:spPr>
          <a:xfrm flipH="1">
            <a:off x="6067197" y="3750775"/>
            <a:ext cx="18606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2"/>
          </p:nvPr>
        </p:nvSpPr>
        <p:spPr>
          <a:xfrm>
            <a:off x="4939500" y="2048775"/>
            <a:ext cx="3165900" cy="11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/>
          <p:nvPr/>
        </p:nvSpPr>
        <p:spPr>
          <a:xfrm>
            <a:off x="4939500" y="3119875"/>
            <a:ext cx="3165900" cy="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CREDITS: This presentation template was created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, including icons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, infographics &amp; images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and illustrations by </a:t>
            </a:r>
            <a:r>
              <a:rPr lang="en" sz="1100" b="1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Stories</a:t>
            </a:r>
            <a:endParaRPr sz="1100" b="1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uli"/>
              <a:buChar char="●"/>
              <a:defRPr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○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■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●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○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■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●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○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uli"/>
              <a:buChar char="■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7" r:id="rId4"/>
    <p:sldLayoutId id="2147483659" r:id="rId5"/>
    <p:sldLayoutId id="2147483662" r:id="rId6"/>
    <p:sldLayoutId id="2147483663" r:id="rId7"/>
    <p:sldLayoutId id="2147483664" r:id="rId8"/>
    <p:sldLayoutId id="214748366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2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Hc6kK168SM8?feature=oembed" TargetMode="External"/><Relationship Id="rId6" Type="http://schemas.openxmlformats.org/officeDocument/2006/relationships/slide" Target="slide2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5.xml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wMtMAcJYoFo?feature=oembed" TargetMode="External"/><Relationship Id="rId6" Type="http://schemas.openxmlformats.org/officeDocument/2006/relationships/slide" Target="slide2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8.xml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dypM2M9TU2A?feature=oembed" TargetMode="External"/><Relationship Id="rId6" Type="http://schemas.openxmlformats.org/officeDocument/2006/relationships/slide" Target="slide2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slide" Target="slide21.xml"/><Relationship Id="rId2" Type="http://schemas.openxmlformats.org/officeDocument/2006/relationships/slide" Target="slide5.xml"/><Relationship Id="rId1" Type="http://schemas.openxmlformats.org/officeDocument/2006/relationships/slideLayout" Target="../slideLayouts/slideLayout8.xml"/><Relationship Id="rId6" Type="http://schemas.openxmlformats.org/officeDocument/2006/relationships/slide" Target="slide22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Qae86MKZkOA?feature=oembed" TargetMode="Externa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slide" Target="slid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slide" Target="slide3.xml"/><Relationship Id="rId4" Type="http://schemas.openxmlformats.org/officeDocument/2006/relationships/slide" Target="slid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3dECP1uqtmM?feature=oembed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slide" Target="slide3.xml"/><Relationship Id="rId4" Type="http://schemas.openxmlformats.org/officeDocument/2006/relationships/slide" Target="slid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slide" Target="slide27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6.xml"/><Relationship Id="rId5" Type="http://schemas.openxmlformats.org/officeDocument/2006/relationships/slide" Target="slide22.xml"/><Relationship Id="rId4" Type="http://schemas.openxmlformats.org/officeDocument/2006/relationships/slide" Target="slide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slide" Target="slide3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13.xml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10" Type="http://schemas.openxmlformats.org/officeDocument/2006/relationships/slide" Target="slide3.xml"/><Relationship Id="rId4" Type="http://schemas.openxmlformats.org/officeDocument/2006/relationships/slide" Target="slide19.xml"/><Relationship Id="rId9" Type="http://schemas.openxmlformats.org/officeDocument/2006/relationships/slide" Target="slide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8.xml"/><Relationship Id="rId6" Type="http://schemas.openxmlformats.org/officeDocument/2006/relationships/slide" Target="slide9.xml"/><Relationship Id="rId5" Type="http://schemas.openxmlformats.org/officeDocument/2006/relationships/slide" Target="slide2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eya2gkUv3yg?feature=oembed" TargetMode="External"/><Relationship Id="rId6" Type="http://schemas.openxmlformats.org/officeDocument/2006/relationships/slide" Target="slide2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ctrTitle"/>
          </p:nvPr>
        </p:nvSpPr>
        <p:spPr>
          <a:xfrm>
            <a:off x="531241" y="658077"/>
            <a:ext cx="4770748" cy="21660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ES" sz="4000" dirty="0"/>
            </a:br>
            <a:r>
              <a:rPr lang="es-ES" sz="3600" dirty="0"/>
              <a:t>D</a:t>
            </a:r>
            <a:r>
              <a:rPr lang="en" sz="3600" dirty="0"/>
              <a:t>ía internacional </a:t>
            </a:r>
            <a:br>
              <a:rPr lang="en" sz="3600" dirty="0"/>
            </a:br>
            <a:r>
              <a:rPr lang="en" sz="3600" dirty="0"/>
              <a:t>de las niñas y las mujeres </a:t>
            </a:r>
            <a:br>
              <a:rPr lang="en" sz="3600" dirty="0"/>
            </a:br>
            <a:r>
              <a:rPr lang="en" sz="3600" dirty="0"/>
              <a:t>en la ciencia</a:t>
            </a:r>
            <a:endParaRPr sz="4000" dirty="0"/>
          </a:p>
        </p:txBody>
      </p:sp>
      <p:sp>
        <p:nvSpPr>
          <p:cNvPr id="108" name="Google Shape;108;p22">
            <a:hlinkClick r:id="rId3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176029" y="3827704"/>
            <a:ext cx="18606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¡A jugar!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1026" name="Picture 2" descr="Vectores gratuitos de Ciencia, +130.000 Imágenes en formato AI, EPS">
            <a:extLst>
              <a:ext uri="{FF2B5EF4-FFF2-40B4-BE49-F238E27FC236}">
                <a16:creationId xmlns:a16="http://schemas.microsoft.com/office/drawing/2014/main" id="{8E2648B6-1E29-45EC-AA95-56BFBFB7C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0412"/>
            <a:ext cx="4055253" cy="45260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14AB899-1EC9-4CCA-BEB2-7A4F1A8B369F}"/>
              </a:ext>
            </a:extLst>
          </p:cNvPr>
          <p:cNvSpPr txBox="1"/>
          <p:nvPr/>
        </p:nvSpPr>
        <p:spPr>
          <a:xfrm>
            <a:off x="2037348" y="653741"/>
            <a:ext cx="36416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latin typeface="Fredoka One" panose="020B0604020202020204" charset="0"/>
              </a:rPr>
              <a:t>11 de febrero de 2022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45309A0-A328-4D37-9A57-CBA3EA5FA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8611" y="4674013"/>
            <a:ext cx="1235240" cy="36359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21DA9C5-1ED8-470A-BB23-FCA4AC3157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2504" y="4674013"/>
            <a:ext cx="1039504" cy="31907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84E2083-6C51-4738-9FA2-4EFA5F017627}"/>
              </a:ext>
            </a:extLst>
          </p:cNvPr>
          <p:cNvSpPr txBox="1"/>
          <p:nvPr/>
        </p:nvSpPr>
        <p:spPr>
          <a:xfrm>
            <a:off x="609329" y="3332147"/>
            <a:ext cx="3609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Fredoka One" panose="020B0604020202020204" charset="0"/>
                <a:cs typeface="Alef" panose="00000500000000000000" pitchFamily="2" charset="-79"/>
              </a:rPr>
              <a:t>Actividades Coeducativas para Primaria.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CE3F82A-07C3-49F8-B7A3-177054F51CAA}"/>
              </a:ext>
            </a:extLst>
          </p:cNvPr>
          <p:cNvSpPr txBox="1"/>
          <p:nvPr/>
        </p:nvSpPr>
        <p:spPr>
          <a:xfrm>
            <a:off x="742607" y="4146869"/>
            <a:ext cx="4588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>
                <a:latin typeface="Bahnschrift Light Condensed" panose="020B0502040204020203" pitchFamily="34" charset="0"/>
              </a:rPr>
              <a:t>#Fomentemos las vocaciones científicas en las niñas.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19BBF1-9356-407A-A0C0-BEE28217D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500" y="105525"/>
            <a:ext cx="7437000" cy="5727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dirty="0"/>
              <a:t>¿Quién soy?</a:t>
            </a:r>
            <a:br>
              <a:rPr lang="es-ES" dirty="0"/>
            </a:br>
            <a:r>
              <a:rPr lang="es-ES" sz="1800" dirty="0"/>
              <a:t>Os doy algunas pistas…</a:t>
            </a:r>
            <a:endParaRPr lang="es-ES" dirty="0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7B6C9463-038B-47D9-97A2-95DA1FECCDFD}"/>
              </a:ext>
            </a:extLst>
          </p:cNvPr>
          <p:cNvSpPr/>
          <p:nvPr/>
        </p:nvSpPr>
        <p:spPr>
          <a:xfrm>
            <a:off x="182880" y="303045"/>
            <a:ext cx="886968" cy="493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93360E-6491-4F7D-B804-DA3480B582D2}"/>
              </a:ext>
            </a:extLst>
          </p:cNvPr>
          <p:cNvSpPr txBox="1"/>
          <p:nvPr/>
        </p:nvSpPr>
        <p:spPr>
          <a:xfrm>
            <a:off x="853500" y="1313870"/>
            <a:ext cx="7579300" cy="2361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Fredoka One" panose="020B0604020202020204" charset="0"/>
              </a:rPr>
              <a:t>Actualmente tengo 87 años.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Fredoka One" panose="020B0604020202020204" charset="0"/>
              </a:rPr>
              <a:t>Desde que era jovencita me han gustado mucho los animales y me ha apasionado el continente africano.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Fredoka One" panose="020B0604020202020204" charset="0"/>
              </a:rPr>
              <a:t>Pronto empecé a observar muy de cerca a los chimpancés en Tanzania y…</a:t>
            </a:r>
          </a:p>
          <a:p>
            <a:pPr algn="ctr">
              <a:lnSpc>
                <a:spcPct val="150000"/>
              </a:lnSpc>
            </a:pPr>
            <a:r>
              <a:rPr lang="es-ES" sz="1600" dirty="0">
                <a:latin typeface="Fredoka One" panose="020B0604020202020204" charset="0"/>
              </a:rPr>
              <a:t>¡Descubrí cosas muy interesantes sobre estos animales!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latin typeface="Fredoka One" panose="020B0604020202020204" charset="0"/>
              </a:rPr>
              <a:t>¿Ya sabéis quién soy? </a:t>
            </a:r>
          </a:p>
          <a:p>
            <a:pPr algn="ctr">
              <a:lnSpc>
                <a:spcPct val="150000"/>
              </a:lnSpc>
            </a:pPr>
            <a:r>
              <a:rPr lang="es-ES" sz="1200" dirty="0">
                <a:latin typeface="Fredoka One" panose="020B0604020202020204" charset="0"/>
              </a:rPr>
              <a:t>Pinchad en la imagen a ver si habéis acertado</a:t>
            </a:r>
          </a:p>
        </p:txBody>
      </p:sp>
      <p:pic>
        <p:nvPicPr>
          <p:cNvPr id="7170" name="Picture 2" descr="Imágenes de Interrogante | Vectores, fotos de stock y PSD gratuitos">
            <a:hlinkClick r:id="rId2" action="ppaction://hlinksldjump"/>
            <a:extLst>
              <a:ext uri="{FF2B5EF4-FFF2-40B4-BE49-F238E27FC236}">
                <a16:creationId xmlns:a16="http://schemas.microsoft.com/office/drawing/2014/main" id="{4B339E6C-4D9D-4C07-9924-FF03C8944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20" y="3624147"/>
            <a:ext cx="2041843" cy="15193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41EB406-8A4F-4CF8-A393-4BE987D7102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6995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K" descr="Resultado de imagen de ICONO OK">
            <a:hlinkClick r:id="rId2" action="ppaction://hlinksldjump"/>
            <a:extLst>
              <a:ext uri="{FF2B5EF4-FFF2-40B4-BE49-F238E27FC236}">
                <a16:creationId xmlns:a16="http://schemas.microsoft.com/office/drawing/2014/main" id="{EB387267-1973-42F4-95C4-A36DC4891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8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914" y="234211"/>
            <a:ext cx="414080" cy="414080"/>
          </a:xfrm>
          <a:prstGeom prst="rect">
            <a:avLst/>
          </a:prstGeom>
          <a:noFill/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B7258F5-36EA-4705-97A7-9C062DE66990}"/>
              </a:ext>
            </a:extLst>
          </p:cNvPr>
          <p:cNvSpPr txBox="1"/>
          <p:nvPr/>
        </p:nvSpPr>
        <p:spPr>
          <a:xfrm>
            <a:off x="8169499" y="1675513"/>
            <a:ext cx="7017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masis MT Pro Black" panose="02040A04050005020304" pitchFamily="18" charset="0"/>
              </a:rPr>
              <a:t>VOLVER </a:t>
            </a:r>
          </a:p>
          <a:p>
            <a:pPr algn="ctr"/>
            <a:r>
              <a:rPr lang="es-ES" sz="900" dirty="0">
                <a:latin typeface="Amasis MT Pro Black" panose="02040A04050005020304" pitchFamily="18" charset="0"/>
              </a:rPr>
              <a:t>A LA RULETA</a:t>
            </a:r>
          </a:p>
        </p:txBody>
      </p:sp>
      <p:sp>
        <p:nvSpPr>
          <p:cNvPr id="3" name="Flecha: hacia arriba 2">
            <a:extLst>
              <a:ext uri="{FF2B5EF4-FFF2-40B4-BE49-F238E27FC236}">
                <a16:creationId xmlns:a16="http://schemas.microsoft.com/office/drawing/2014/main" id="{15B4C53B-4A8A-41AC-8578-B0147E5F5D6C}"/>
              </a:ext>
            </a:extLst>
          </p:cNvPr>
          <p:cNvSpPr/>
          <p:nvPr/>
        </p:nvSpPr>
        <p:spPr>
          <a:xfrm>
            <a:off x="8398041" y="882502"/>
            <a:ext cx="244647" cy="558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196" name="Picture 4" descr="Las primeras primatólogas I: Jane Goodall, maravillada ante los chimpancés  del lago Tanganika | Vidas científicas | Mujeres con ciencia">
            <a:extLst>
              <a:ext uri="{FF2B5EF4-FFF2-40B4-BE49-F238E27FC236}">
                <a16:creationId xmlns:a16="http://schemas.microsoft.com/office/drawing/2014/main" id="{95DBAE3C-11F5-4522-931F-09CCA7EEF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408" y="1008908"/>
            <a:ext cx="4756683" cy="2812184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514F5D1-4715-49F8-A353-EC6BA731A259}"/>
              </a:ext>
            </a:extLst>
          </p:cNvPr>
          <p:cNvSpPr txBox="1"/>
          <p:nvPr/>
        </p:nvSpPr>
        <p:spPr>
          <a:xfrm>
            <a:off x="2743024" y="3989072"/>
            <a:ext cx="2984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Fredoka One" panose="020B0604020202020204" charset="0"/>
              </a:rPr>
              <a:t>Jane Goodall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182A5C1-5B9B-4C10-874E-29DB62F5D15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2" descr="Videos informativos sobre cáncer de páncreas - Videos - Let's Win">
            <a:hlinkClick r:id="rId6" action="ppaction://hlinksldjump"/>
            <a:extLst>
              <a:ext uri="{FF2B5EF4-FFF2-40B4-BE49-F238E27FC236}">
                <a16:creationId xmlns:a16="http://schemas.microsoft.com/office/drawing/2014/main" id="{C63C75DC-A89A-4284-86F6-43B25256F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66" y="4505902"/>
            <a:ext cx="429501" cy="35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8837CC4-0715-41F1-B5D8-2E3F1CC5802D}"/>
              </a:ext>
            </a:extLst>
          </p:cNvPr>
          <p:cNvSpPr txBox="1"/>
          <p:nvPr/>
        </p:nvSpPr>
        <p:spPr>
          <a:xfrm>
            <a:off x="7919898" y="4554055"/>
            <a:ext cx="12241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900" dirty="0">
                <a:latin typeface="Amasis MT Pro Black" panose="02040A04050005020304" pitchFamily="18" charset="0"/>
              </a:rPr>
              <a:t>JUEGO</a:t>
            </a:r>
            <a:r>
              <a:rPr lang="es-ES" sz="1050" dirty="0">
                <a:latin typeface="Amasis MT Pro Black" panose="02040A04050005020304" pitchFamily="18" charset="0"/>
              </a:rPr>
              <a:t> 2</a:t>
            </a:r>
          </a:p>
        </p:txBody>
      </p:sp>
      <p:sp>
        <p:nvSpPr>
          <p:cNvPr id="11" name="Flecha: hacia arriba 10">
            <a:hlinkClick r:id="rId8" action="ppaction://hlinksldjump"/>
            <a:extLst>
              <a:ext uri="{FF2B5EF4-FFF2-40B4-BE49-F238E27FC236}">
                <a16:creationId xmlns:a16="http://schemas.microsoft.com/office/drawing/2014/main" id="{6E7221F9-AF15-4284-9686-96229F53DB0B}"/>
              </a:ext>
            </a:extLst>
          </p:cNvPr>
          <p:cNvSpPr/>
          <p:nvPr/>
        </p:nvSpPr>
        <p:spPr>
          <a:xfrm rot="5400000">
            <a:off x="8500334" y="4571235"/>
            <a:ext cx="199268" cy="676109"/>
          </a:xfrm>
          <a:prstGeom prst="up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57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C9040E-3506-44E5-B74E-3A2783691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831" y="483852"/>
            <a:ext cx="5958000" cy="804000"/>
          </a:xfrm>
        </p:spPr>
        <p:txBody>
          <a:bodyPr/>
          <a:lstStyle/>
          <a:p>
            <a:r>
              <a:rPr lang="es-ES" sz="2800" dirty="0"/>
              <a:t>Jane Goodall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3EB4C04-6935-4A44-AF4A-A33B7D5CB351}"/>
              </a:ext>
            </a:extLst>
          </p:cNvPr>
          <p:cNvSpPr txBox="1"/>
          <p:nvPr/>
        </p:nvSpPr>
        <p:spPr>
          <a:xfrm>
            <a:off x="2999872" y="4206067"/>
            <a:ext cx="314425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dirty="0"/>
              <a:t>https://www.youtube.com/watch?v=Hc6kK168SM8</a:t>
            </a:r>
          </a:p>
        </p:txBody>
      </p:sp>
      <p:pic>
        <p:nvPicPr>
          <p:cNvPr id="5" name="OK" descr="Resultado de imagen de ICONO OK">
            <a:hlinkClick r:id="rId3" action="ppaction://hlinksldjump"/>
            <a:extLst>
              <a:ext uri="{FF2B5EF4-FFF2-40B4-BE49-F238E27FC236}">
                <a16:creationId xmlns:a16="http://schemas.microsoft.com/office/drawing/2014/main" id="{72063E6C-F0B8-4B29-8BCA-D07D61D95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8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555" y="239535"/>
            <a:ext cx="372880" cy="372880"/>
          </a:xfrm>
          <a:prstGeom prst="rect">
            <a:avLst/>
          </a:prstGeom>
          <a:noFill/>
        </p:spPr>
      </p:pic>
      <p:sp>
        <p:nvSpPr>
          <p:cNvPr id="6" name="Flecha: hacia arriba 5">
            <a:extLst>
              <a:ext uri="{FF2B5EF4-FFF2-40B4-BE49-F238E27FC236}">
                <a16:creationId xmlns:a16="http://schemas.microsoft.com/office/drawing/2014/main" id="{957598FC-8C3A-4B2A-A62D-26189E8FCF3E}"/>
              </a:ext>
            </a:extLst>
          </p:cNvPr>
          <p:cNvSpPr/>
          <p:nvPr/>
        </p:nvSpPr>
        <p:spPr>
          <a:xfrm>
            <a:off x="8526379" y="727656"/>
            <a:ext cx="213089" cy="558800"/>
          </a:xfrm>
          <a:prstGeom prst="up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C23007A-7054-48A4-959E-6886AA4051DC}"/>
              </a:ext>
            </a:extLst>
          </p:cNvPr>
          <p:cNvSpPr txBox="1"/>
          <p:nvPr/>
        </p:nvSpPr>
        <p:spPr>
          <a:xfrm>
            <a:off x="8263556" y="1401697"/>
            <a:ext cx="7825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masis MT Pro Black" panose="02040A04050005020304" pitchFamily="18" charset="0"/>
              </a:rPr>
              <a:t>VOLVER </a:t>
            </a:r>
          </a:p>
          <a:p>
            <a:pPr algn="ctr"/>
            <a:r>
              <a:rPr lang="es-ES" sz="900" dirty="0">
                <a:latin typeface="Amasis MT Pro Black" panose="02040A04050005020304" pitchFamily="18" charset="0"/>
              </a:rPr>
              <a:t>A LA RULETA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330CF83-1F12-4E91-814A-6098C5A13983}"/>
              </a:ext>
            </a:extLst>
          </p:cNvPr>
          <p:cNvSpPr txBox="1"/>
          <p:nvPr/>
        </p:nvSpPr>
        <p:spPr>
          <a:xfrm>
            <a:off x="8042797" y="4452288"/>
            <a:ext cx="12241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900" dirty="0">
                <a:latin typeface="Amasis MT Pro Black" panose="02040A04050005020304" pitchFamily="18" charset="0"/>
              </a:rPr>
              <a:t>JUEGO</a:t>
            </a:r>
            <a:r>
              <a:rPr lang="es-ES" sz="1050" dirty="0">
                <a:latin typeface="Amasis MT Pro Black" panose="02040A04050005020304" pitchFamily="18" charset="0"/>
              </a:rPr>
              <a:t> 2</a:t>
            </a:r>
          </a:p>
        </p:txBody>
      </p:sp>
      <p:sp>
        <p:nvSpPr>
          <p:cNvPr id="9" name="Flecha: hacia arriba 8">
            <a:hlinkClick r:id="rId6" action="ppaction://hlinksldjump"/>
            <a:extLst>
              <a:ext uri="{FF2B5EF4-FFF2-40B4-BE49-F238E27FC236}">
                <a16:creationId xmlns:a16="http://schemas.microsoft.com/office/drawing/2014/main" id="{CC03B4EF-8C61-48BC-AC98-53D045044C55}"/>
              </a:ext>
            </a:extLst>
          </p:cNvPr>
          <p:cNvSpPr/>
          <p:nvPr/>
        </p:nvSpPr>
        <p:spPr>
          <a:xfrm rot="5400000">
            <a:off x="8608452" y="4475478"/>
            <a:ext cx="199268" cy="676109"/>
          </a:xfrm>
          <a:prstGeom prst="up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Elementos multimedia en línea 2" title="Mi mensaje a las niñas que quieren ser científicas. Jane Goodall, primatóloga">
            <a:hlinkClick r:id="" action="ppaction://media"/>
            <a:extLst>
              <a:ext uri="{FF2B5EF4-FFF2-40B4-BE49-F238E27FC236}">
                <a16:creationId xmlns:a16="http://schemas.microsoft.com/office/drawing/2014/main" id="{AA1E7FAC-2651-4A7C-B6B6-F26BD141CC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3088614" y="2256509"/>
            <a:ext cx="2966771" cy="182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9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C99A55-C5CF-482E-8BD6-E625DAE5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ES" dirty="0"/>
              <a:t>¿Quién soy?</a:t>
            </a:r>
            <a:br>
              <a:rPr lang="es-ES" dirty="0"/>
            </a:br>
            <a:r>
              <a:rPr lang="es-ES" sz="1400" dirty="0"/>
              <a:t>Os doy algunas pistas…</a:t>
            </a:r>
            <a:endParaRPr lang="es-ES" dirty="0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F8954B62-60C5-4B39-AC41-D0CF1FBB560E}"/>
              </a:ext>
            </a:extLst>
          </p:cNvPr>
          <p:cNvSpPr/>
          <p:nvPr/>
        </p:nvSpPr>
        <p:spPr>
          <a:xfrm>
            <a:off x="396300" y="264875"/>
            <a:ext cx="914400" cy="448357"/>
          </a:xfrm>
          <a:prstGeom prst="ellipse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101DE5-1329-49E7-8EB3-E18B0B7DE150}"/>
              </a:ext>
            </a:extLst>
          </p:cNvPr>
          <p:cNvSpPr txBox="1"/>
          <p:nvPr/>
        </p:nvSpPr>
        <p:spPr>
          <a:xfrm>
            <a:off x="918631" y="1572726"/>
            <a:ext cx="7531101" cy="1998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Fredoka One" panose="020B0604020202020204" charset="0"/>
              </a:rPr>
              <a:t>Soy una científica española, de Madrid.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Fredoka One" panose="020B0604020202020204" charset="0"/>
              </a:rPr>
              <a:t>Mi pasión dentro de la ciencia fue la biología molecular.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Fredoka One" panose="020B0604020202020204" charset="0"/>
              </a:rPr>
              <a:t>Conseguí muchos premios gracias a mi gran trabajo y esfuerzo.</a:t>
            </a:r>
          </a:p>
          <a:p>
            <a:pPr algn="ctr">
              <a:lnSpc>
                <a:spcPct val="150000"/>
              </a:lnSpc>
            </a:pPr>
            <a:r>
              <a:rPr lang="es-ES" sz="1600" dirty="0">
                <a:latin typeface="Fredoka One" panose="020B0604020202020204" charset="0"/>
              </a:rPr>
              <a:t>¡Descubrí cosas muy importantes para la ciencia!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latin typeface="Fredoka One" panose="020B0604020202020204" charset="0"/>
              </a:rPr>
              <a:t>¿Ya sabéis quién soy? </a:t>
            </a:r>
          </a:p>
          <a:p>
            <a:pPr algn="ctr">
              <a:lnSpc>
                <a:spcPct val="150000"/>
              </a:lnSpc>
            </a:pPr>
            <a:r>
              <a:rPr lang="es-ES" sz="1200" dirty="0">
                <a:latin typeface="Fredoka One" panose="020B0604020202020204" charset="0"/>
              </a:rPr>
              <a:t>Pinchad en la imagen a ver si habéis acertado</a:t>
            </a:r>
          </a:p>
        </p:txBody>
      </p:sp>
      <p:pic>
        <p:nvPicPr>
          <p:cNvPr id="10242" name="Picture 2" descr="Vectores gratuitos de Interrogante, +200 Imágenes en formato AI, EPS">
            <a:hlinkClick r:id="rId2" action="ppaction://hlinksldjump"/>
            <a:extLst>
              <a:ext uri="{FF2B5EF4-FFF2-40B4-BE49-F238E27FC236}">
                <a16:creationId xmlns:a16="http://schemas.microsoft.com/office/drawing/2014/main" id="{D72EAD01-E537-4B52-988D-F31F0FE73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5"/>
          <a:stretch/>
        </p:blipFill>
        <p:spPr bwMode="auto">
          <a:xfrm>
            <a:off x="3654953" y="3570773"/>
            <a:ext cx="1661102" cy="15015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370B4D5-3B01-4526-B6E9-799516FDB2A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2966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K" descr="Resultado de imagen de ICONO OK">
            <a:hlinkClick r:id="rId2" action="ppaction://hlinksldjump"/>
            <a:extLst>
              <a:ext uri="{FF2B5EF4-FFF2-40B4-BE49-F238E27FC236}">
                <a16:creationId xmlns:a16="http://schemas.microsoft.com/office/drawing/2014/main" id="{EB387267-1973-42F4-95C4-A36DC4891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8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250" y="250754"/>
            <a:ext cx="467172" cy="467172"/>
          </a:xfrm>
          <a:prstGeom prst="rect">
            <a:avLst/>
          </a:prstGeom>
          <a:noFill/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B7258F5-36EA-4705-97A7-9C062DE66990}"/>
              </a:ext>
            </a:extLst>
          </p:cNvPr>
          <p:cNvSpPr txBox="1"/>
          <p:nvPr/>
        </p:nvSpPr>
        <p:spPr>
          <a:xfrm>
            <a:off x="8107846" y="1392239"/>
            <a:ext cx="7819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masis MT Pro Black" panose="02040A04050005020304" pitchFamily="18" charset="0"/>
              </a:rPr>
              <a:t>VOLVER </a:t>
            </a:r>
          </a:p>
          <a:p>
            <a:pPr algn="ctr"/>
            <a:r>
              <a:rPr lang="es-ES" sz="900" dirty="0">
                <a:latin typeface="Amasis MT Pro Black" panose="02040A04050005020304" pitchFamily="18" charset="0"/>
              </a:rPr>
              <a:t>A LA RULETA</a:t>
            </a:r>
          </a:p>
        </p:txBody>
      </p:sp>
      <p:sp>
        <p:nvSpPr>
          <p:cNvPr id="3" name="Flecha: hacia arriba 2">
            <a:extLst>
              <a:ext uri="{FF2B5EF4-FFF2-40B4-BE49-F238E27FC236}">
                <a16:creationId xmlns:a16="http://schemas.microsoft.com/office/drawing/2014/main" id="{15B4C53B-4A8A-41AC-8578-B0147E5F5D6C}"/>
              </a:ext>
            </a:extLst>
          </p:cNvPr>
          <p:cNvSpPr/>
          <p:nvPr/>
        </p:nvSpPr>
        <p:spPr>
          <a:xfrm>
            <a:off x="8375762" y="807738"/>
            <a:ext cx="246148" cy="467172"/>
          </a:xfrm>
          <a:prstGeom prst="upArrow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218" name="Picture 2" descr="Quién fue Margarita Salas y porqué es un ejemplo a seguir. - Tu Academia en  la Nube">
            <a:extLst>
              <a:ext uri="{FF2B5EF4-FFF2-40B4-BE49-F238E27FC236}">
                <a16:creationId xmlns:a16="http://schemas.microsoft.com/office/drawing/2014/main" id="{CCAF5E3B-6F62-4F22-B1A8-000A8362A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259" y="583650"/>
            <a:ext cx="4529245" cy="3014006"/>
          </a:xfrm>
          <a:prstGeom prst="rect">
            <a:avLst/>
          </a:prstGeom>
          <a:noFill/>
          <a:ln w="76200">
            <a:solidFill>
              <a:srgbClr val="996633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3E7DB00-B459-444F-94AE-49234DC62D48}"/>
              </a:ext>
            </a:extLst>
          </p:cNvPr>
          <p:cNvSpPr txBox="1"/>
          <p:nvPr/>
        </p:nvSpPr>
        <p:spPr>
          <a:xfrm>
            <a:off x="2330469" y="3878895"/>
            <a:ext cx="4312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Fredoka One" panose="020B0604020202020204" charset="0"/>
              </a:rPr>
              <a:t>Margarita Salas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0A52919-E180-4C33-A680-F6B018B4D44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Videos informativos sobre cáncer de páncreas - Videos - Let's Win">
            <a:hlinkClick r:id="rId6" action="ppaction://hlinksldjump"/>
            <a:extLst>
              <a:ext uri="{FF2B5EF4-FFF2-40B4-BE49-F238E27FC236}">
                <a16:creationId xmlns:a16="http://schemas.microsoft.com/office/drawing/2014/main" id="{CD8138FE-71F4-4D8A-84FE-5CBAE768A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53" y="4485751"/>
            <a:ext cx="503575" cy="41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8B5F7F8-4EE0-42E6-B162-C61956BC91A8}"/>
              </a:ext>
            </a:extLst>
          </p:cNvPr>
          <p:cNvSpPr txBox="1"/>
          <p:nvPr/>
        </p:nvSpPr>
        <p:spPr>
          <a:xfrm>
            <a:off x="7919898" y="4554055"/>
            <a:ext cx="12241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900" dirty="0">
                <a:latin typeface="Amasis MT Pro Black" panose="02040A04050005020304" pitchFamily="18" charset="0"/>
              </a:rPr>
              <a:t>JUEGO</a:t>
            </a:r>
            <a:r>
              <a:rPr lang="es-ES" sz="1050" dirty="0">
                <a:latin typeface="Amasis MT Pro Black" panose="02040A04050005020304" pitchFamily="18" charset="0"/>
              </a:rPr>
              <a:t> 2</a:t>
            </a:r>
          </a:p>
        </p:txBody>
      </p:sp>
      <p:sp>
        <p:nvSpPr>
          <p:cNvPr id="10" name="Flecha: hacia arriba 9">
            <a:hlinkClick r:id="rId8" action="ppaction://hlinksldjump"/>
            <a:extLst>
              <a:ext uri="{FF2B5EF4-FFF2-40B4-BE49-F238E27FC236}">
                <a16:creationId xmlns:a16="http://schemas.microsoft.com/office/drawing/2014/main" id="{2CDD9EA5-E911-41F9-9ACF-8FC37D273332}"/>
              </a:ext>
            </a:extLst>
          </p:cNvPr>
          <p:cNvSpPr/>
          <p:nvPr/>
        </p:nvSpPr>
        <p:spPr>
          <a:xfrm rot="5400000">
            <a:off x="8500334" y="4571235"/>
            <a:ext cx="199268" cy="676109"/>
          </a:xfrm>
          <a:prstGeom prst="up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947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441B9B-6740-45DC-B047-E0EE0176E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dirty="0">
                <a:latin typeface="Fredoka One" panose="020B0604020202020204" charset="0"/>
              </a:rPr>
              <a:t>Margarita Salas</a:t>
            </a:r>
            <a:br>
              <a:rPr lang="es-ES" sz="4800" dirty="0">
                <a:latin typeface="Fredoka One" panose="020B0604020202020204" charset="0"/>
              </a:rPr>
            </a:b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DA7FC41-CE32-46F0-877B-F3D69B516C83}"/>
              </a:ext>
            </a:extLst>
          </p:cNvPr>
          <p:cNvSpPr txBox="1"/>
          <p:nvPr/>
        </p:nvSpPr>
        <p:spPr>
          <a:xfrm>
            <a:off x="3096125" y="4129532"/>
            <a:ext cx="29517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900" dirty="0"/>
              <a:t>https://www.youtube.com/watch?v=wMtMAcJYoFo</a:t>
            </a:r>
            <a:br>
              <a:rPr lang="es-ES" sz="900" dirty="0"/>
            </a:br>
            <a:endParaRPr lang="es-ES" sz="900" dirty="0"/>
          </a:p>
        </p:txBody>
      </p:sp>
      <p:pic>
        <p:nvPicPr>
          <p:cNvPr id="5" name="OK" descr="Resultado de imagen de ICONO OK">
            <a:hlinkClick r:id="rId3" action="ppaction://hlinksldjump"/>
            <a:extLst>
              <a:ext uri="{FF2B5EF4-FFF2-40B4-BE49-F238E27FC236}">
                <a16:creationId xmlns:a16="http://schemas.microsoft.com/office/drawing/2014/main" id="{4DD484CC-2495-4163-A75A-4680CC502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8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886" y="185216"/>
            <a:ext cx="399553" cy="399553"/>
          </a:xfrm>
          <a:prstGeom prst="rect">
            <a:avLst/>
          </a:prstGeom>
          <a:noFill/>
        </p:spPr>
      </p:pic>
      <p:sp>
        <p:nvSpPr>
          <p:cNvPr id="6" name="Flecha: hacia arriba 5">
            <a:extLst>
              <a:ext uri="{FF2B5EF4-FFF2-40B4-BE49-F238E27FC236}">
                <a16:creationId xmlns:a16="http://schemas.microsoft.com/office/drawing/2014/main" id="{07BD3969-C9C1-435B-A421-28DB8441AC70}"/>
              </a:ext>
            </a:extLst>
          </p:cNvPr>
          <p:cNvSpPr/>
          <p:nvPr/>
        </p:nvSpPr>
        <p:spPr>
          <a:xfrm>
            <a:off x="8559208" y="761140"/>
            <a:ext cx="170908" cy="399552"/>
          </a:xfrm>
          <a:prstGeom prst="up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0C90CDC-7E84-442D-8C0F-CAFC58EEFE7B}"/>
              </a:ext>
            </a:extLst>
          </p:cNvPr>
          <p:cNvSpPr txBox="1"/>
          <p:nvPr/>
        </p:nvSpPr>
        <p:spPr>
          <a:xfrm>
            <a:off x="8215063" y="1337063"/>
            <a:ext cx="9289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masis MT Pro Black" panose="02040A04050005020304" pitchFamily="18" charset="0"/>
              </a:rPr>
              <a:t>VOLVER </a:t>
            </a:r>
          </a:p>
          <a:p>
            <a:pPr algn="ctr"/>
            <a:r>
              <a:rPr lang="es-ES" sz="900" dirty="0">
                <a:latin typeface="Amasis MT Pro Black" panose="02040A04050005020304" pitchFamily="18" charset="0"/>
              </a:rPr>
              <a:t>A LA RULETA</a:t>
            </a:r>
          </a:p>
        </p:txBody>
      </p:sp>
      <p:sp>
        <p:nvSpPr>
          <p:cNvPr id="8" name="Flecha: hacia arriba 7">
            <a:hlinkClick r:id="rId6" action="ppaction://hlinksldjump"/>
            <a:extLst>
              <a:ext uri="{FF2B5EF4-FFF2-40B4-BE49-F238E27FC236}">
                <a16:creationId xmlns:a16="http://schemas.microsoft.com/office/drawing/2014/main" id="{7289E1B4-9D58-48F0-9AC0-D0012D207730}"/>
              </a:ext>
            </a:extLst>
          </p:cNvPr>
          <p:cNvSpPr/>
          <p:nvPr/>
        </p:nvSpPr>
        <p:spPr>
          <a:xfrm rot="5400000">
            <a:off x="8635973" y="4527275"/>
            <a:ext cx="188285" cy="669923"/>
          </a:xfrm>
          <a:prstGeom prst="up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7007CD6-6BB3-43B9-9F1D-EF693646D907}"/>
              </a:ext>
            </a:extLst>
          </p:cNvPr>
          <p:cNvSpPr txBox="1"/>
          <p:nvPr/>
        </p:nvSpPr>
        <p:spPr>
          <a:xfrm>
            <a:off x="8323205" y="4498864"/>
            <a:ext cx="7418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900" dirty="0">
                <a:latin typeface="Amasis MT Pro Black" panose="02040A04050005020304" pitchFamily="18" charset="0"/>
              </a:rPr>
              <a:t>JUEGO</a:t>
            </a:r>
            <a:r>
              <a:rPr lang="es-ES" sz="1050" dirty="0">
                <a:latin typeface="Amasis MT Pro Black" panose="02040A04050005020304" pitchFamily="18" charset="0"/>
              </a:rPr>
              <a:t> 2</a:t>
            </a:r>
          </a:p>
        </p:txBody>
      </p:sp>
      <p:pic>
        <p:nvPicPr>
          <p:cNvPr id="3" name="Elementos multimedia en línea 2" title="Niñas en pie de ciencia: Margarita Salas">
            <a:hlinkClick r:id="" action="ppaction://media"/>
            <a:extLst>
              <a:ext uri="{FF2B5EF4-FFF2-40B4-BE49-F238E27FC236}">
                <a16:creationId xmlns:a16="http://schemas.microsoft.com/office/drawing/2014/main" id="{1AF3119A-FE9A-4F48-985C-01EB2E74B7C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3096125" y="2142958"/>
            <a:ext cx="2951749" cy="189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1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A97994-D787-40C8-8863-8CF4F0BCD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500" y="149375"/>
            <a:ext cx="7437000" cy="5727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dirty="0"/>
              <a:t>¿Quién soy?</a:t>
            </a:r>
            <a:br>
              <a:rPr lang="es-ES" dirty="0"/>
            </a:br>
            <a:r>
              <a:rPr lang="es-ES" sz="1800" dirty="0"/>
              <a:t>Os doy algunas pistas…</a:t>
            </a:r>
            <a:endParaRPr lang="es-ES" dirty="0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7E5D2C6E-0F7E-46C1-999D-D0BB21EB71D2}"/>
              </a:ext>
            </a:extLst>
          </p:cNvPr>
          <p:cNvSpPr/>
          <p:nvPr/>
        </p:nvSpPr>
        <p:spPr>
          <a:xfrm>
            <a:off x="237744" y="188837"/>
            <a:ext cx="914400" cy="49377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4BB4621-4E8A-4A62-86DA-62B0220886D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FCEEBF-BA6D-45A0-A66D-980B97A38966}"/>
              </a:ext>
            </a:extLst>
          </p:cNvPr>
          <p:cNvSpPr txBox="1"/>
          <p:nvPr/>
        </p:nvSpPr>
        <p:spPr>
          <a:xfrm>
            <a:off x="922512" y="1240616"/>
            <a:ext cx="743700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202122"/>
                </a:solidFill>
                <a:effectLst/>
                <a:latin typeface="Fredoka One" panose="020B0604020202020204" charset="0"/>
              </a:rPr>
              <a:t>Nací en Austria.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202122"/>
                </a:solidFill>
                <a:effectLst/>
                <a:latin typeface="Fredoka One" panose="020B0604020202020204" charset="0"/>
              </a:rPr>
              <a:t>Fui actriz de cine e ingeniera de telecomunicaciones.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202122"/>
                </a:solidFill>
                <a:effectLst/>
                <a:latin typeface="Fredoka One" panose="020B0604020202020204" charset="0"/>
              </a:rPr>
              <a:t>Seguro que todos y todas sabéis lo que es el sistema WIFI ¿verdad?</a:t>
            </a:r>
          </a:p>
          <a:p>
            <a:pPr algn="ctr">
              <a:lnSpc>
                <a:spcPct val="150000"/>
              </a:lnSpc>
            </a:pPr>
            <a:r>
              <a:rPr lang="es-ES" sz="1600" dirty="0">
                <a:solidFill>
                  <a:srgbClr val="202122"/>
                </a:solidFill>
                <a:latin typeface="Fredoka One" panose="020B0604020202020204" charset="0"/>
              </a:rPr>
              <a:t>      ¡Pues fue gracias a mi que inventé un sistema de comunicaciones que dio paso a ello!</a:t>
            </a:r>
            <a:endParaRPr lang="es-ES" sz="1600" b="0" i="0" dirty="0">
              <a:solidFill>
                <a:srgbClr val="202122"/>
              </a:solidFill>
              <a:effectLst/>
              <a:latin typeface="Fredoka One" panose="020B0604020202020204" charset="0"/>
            </a:endParaRPr>
          </a:p>
          <a:p>
            <a:pPr algn="ctr">
              <a:lnSpc>
                <a:spcPct val="150000"/>
              </a:lnSpc>
            </a:pPr>
            <a:r>
              <a:rPr lang="es-ES" dirty="0">
                <a:latin typeface="Fredoka One" panose="020B0604020202020204" charset="0"/>
              </a:rPr>
              <a:t>¿Ya sabéis quién soy? </a:t>
            </a:r>
          </a:p>
          <a:p>
            <a:pPr algn="ctr">
              <a:lnSpc>
                <a:spcPct val="150000"/>
              </a:lnSpc>
            </a:pPr>
            <a:r>
              <a:rPr lang="es-ES" sz="1400" dirty="0">
                <a:latin typeface="Fredoka One" panose="020B0604020202020204" charset="0"/>
              </a:rPr>
              <a:t>Pinchad en la imagen a ver si habéis acertado</a:t>
            </a:r>
          </a:p>
          <a:p>
            <a:endParaRPr lang="es-ES" dirty="0"/>
          </a:p>
        </p:txBody>
      </p:sp>
      <p:pic>
        <p:nvPicPr>
          <p:cNvPr id="1028" name="Picture 4" descr="Disparo de estudio de incógnito, no identificado, irreconocible, sin  rostro, oficial femenino, personal, en, traje de negocios, asimiento,  interrogación, papel, cartón, letrero, cubierta, cara, pensamiento,  respuestas, blanco, plano de fondo | Foto">
            <a:hlinkClick r:id="rId2" action="ppaction://hlinksldjump"/>
            <a:extLst>
              <a:ext uri="{FF2B5EF4-FFF2-40B4-BE49-F238E27FC236}">
                <a16:creationId xmlns:a16="http://schemas.microsoft.com/office/drawing/2014/main" id="{6DC4B730-2983-4509-BFCE-E23F492A4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9" t="11098" r="8029"/>
          <a:stretch/>
        </p:blipFill>
        <p:spPr bwMode="auto">
          <a:xfrm>
            <a:off x="3593565" y="3603110"/>
            <a:ext cx="1956869" cy="13910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900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K" descr="Resultado de imagen de ICONO OK">
            <a:hlinkClick r:id="rId2" action="ppaction://hlinksldjump"/>
            <a:extLst>
              <a:ext uri="{FF2B5EF4-FFF2-40B4-BE49-F238E27FC236}">
                <a16:creationId xmlns:a16="http://schemas.microsoft.com/office/drawing/2014/main" id="{EB387267-1973-42F4-95C4-A36DC4891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8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193" y="178838"/>
            <a:ext cx="445487" cy="445487"/>
          </a:xfrm>
          <a:prstGeom prst="rect">
            <a:avLst/>
          </a:prstGeom>
          <a:noFill/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B7258F5-36EA-4705-97A7-9C062DE66990}"/>
              </a:ext>
            </a:extLst>
          </p:cNvPr>
          <p:cNvSpPr txBox="1"/>
          <p:nvPr/>
        </p:nvSpPr>
        <p:spPr>
          <a:xfrm>
            <a:off x="8189557" y="1476632"/>
            <a:ext cx="8467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masis MT Pro Black" panose="02040A04050005020304" pitchFamily="18" charset="0"/>
              </a:rPr>
              <a:t>VOLVER </a:t>
            </a:r>
          </a:p>
          <a:p>
            <a:pPr algn="ctr"/>
            <a:r>
              <a:rPr lang="es-ES" sz="900" dirty="0">
                <a:latin typeface="Amasis MT Pro Black" panose="02040A04050005020304" pitchFamily="18" charset="0"/>
              </a:rPr>
              <a:t>A LA RULETA</a:t>
            </a:r>
          </a:p>
        </p:txBody>
      </p:sp>
      <p:sp>
        <p:nvSpPr>
          <p:cNvPr id="3" name="Flecha: hacia arriba 2">
            <a:extLst>
              <a:ext uri="{FF2B5EF4-FFF2-40B4-BE49-F238E27FC236}">
                <a16:creationId xmlns:a16="http://schemas.microsoft.com/office/drawing/2014/main" id="{15B4C53B-4A8A-41AC-8578-B0147E5F5D6C}"/>
              </a:ext>
            </a:extLst>
          </p:cNvPr>
          <p:cNvSpPr/>
          <p:nvPr/>
        </p:nvSpPr>
        <p:spPr>
          <a:xfrm>
            <a:off x="8494785" y="803163"/>
            <a:ext cx="236299" cy="5588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7F31030-2143-47C0-8022-C6A74437E10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E78FF84-6FFC-40D0-BAE3-2054A47A4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64" y="401582"/>
            <a:ext cx="5538359" cy="3537048"/>
          </a:xfrm>
          <a:prstGeom prst="rect">
            <a:avLst/>
          </a:prstGeom>
          <a:noFill/>
          <a:ln w="76200">
            <a:solidFill>
              <a:schemeClr val="accent4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B8754FA-9BB7-4466-9364-17555423A5A8}"/>
              </a:ext>
            </a:extLst>
          </p:cNvPr>
          <p:cNvSpPr txBox="1"/>
          <p:nvPr/>
        </p:nvSpPr>
        <p:spPr>
          <a:xfrm>
            <a:off x="2133599" y="4110976"/>
            <a:ext cx="38821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err="1">
                <a:latin typeface="Fredoka One" panose="020B0604020202020204" charset="0"/>
              </a:rPr>
              <a:t>Hedy</a:t>
            </a:r>
            <a:r>
              <a:rPr lang="es-ES" sz="3200" dirty="0">
                <a:latin typeface="Fredoka One" panose="020B0604020202020204" charset="0"/>
              </a:rPr>
              <a:t> </a:t>
            </a:r>
            <a:r>
              <a:rPr lang="es-ES" sz="3200" dirty="0" err="1">
                <a:latin typeface="Fredoka One" panose="020B0604020202020204" charset="0"/>
              </a:rPr>
              <a:t>Lamarr</a:t>
            </a:r>
            <a:endParaRPr lang="es-ES" sz="3200" dirty="0">
              <a:latin typeface="Fredoka One" panose="020B0604020202020204" charset="0"/>
            </a:endParaRPr>
          </a:p>
          <a:p>
            <a:endParaRPr lang="es-ES" sz="3200" dirty="0">
              <a:latin typeface="Fredoka One" panose="020B0604020202020204" charset="0"/>
            </a:endParaRPr>
          </a:p>
        </p:txBody>
      </p:sp>
      <p:pic>
        <p:nvPicPr>
          <p:cNvPr id="6" name="Picture 2" descr="Videos informativos sobre cáncer de páncreas - Videos - Let's Win">
            <a:hlinkClick r:id="rId6" action="ppaction://hlinksldjump"/>
            <a:extLst>
              <a:ext uri="{FF2B5EF4-FFF2-40B4-BE49-F238E27FC236}">
                <a16:creationId xmlns:a16="http://schemas.microsoft.com/office/drawing/2014/main" id="{CECBE435-5692-4325-AD36-2DBA92B4A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74" y="4554242"/>
            <a:ext cx="489284" cy="40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echa: hacia arriba 8">
            <a:hlinkClick r:id="rId8" action="ppaction://hlinksldjump"/>
            <a:extLst>
              <a:ext uri="{FF2B5EF4-FFF2-40B4-BE49-F238E27FC236}">
                <a16:creationId xmlns:a16="http://schemas.microsoft.com/office/drawing/2014/main" id="{E371D6D6-F4F8-4C8E-A78C-3FF7F0B1D870}"/>
              </a:ext>
            </a:extLst>
          </p:cNvPr>
          <p:cNvSpPr/>
          <p:nvPr/>
        </p:nvSpPr>
        <p:spPr>
          <a:xfrm rot="5400000">
            <a:off x="8500334" y="4571235"/>
            <a:ext cx="199268" cy="676109"/>
          </a:xfrm>
          <a:prstGeom prst="up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6526846-B5AE-4F25-AA04-51A0864B8540}"/>
              </a:ext>
            </a:extLst>
          </p:cNvPr>
          <p:cNvSpPr txBox="1"/>
          <p:nvPr/>
        </p:nvSpPr>
        <p:spPr>
          <a:xfrm>
            <a:off x="7890258" y="4560169"/>
            <a:ext cx="12241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900" dirty="0">
                <a:latin typeface="Amasis MT Pro Black" panose="02040A04050005020304" pitchFamily="18" charset="0"/>
              </a:rPr>
              <a:t>JUEGO</a:t>
            </a:r>
            <a:r>
              <a:rPr lang="es-ES" sz="1050" dirty="0">
                <a:latin typeface="Amasis MT Pro Black" panose="02040A040500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23369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BAEDA-99E3-4C79-A5A1-A2F5AA8A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Hady</a:t>
            </a:r>
            <a:r>
              <a:rPr lang="es-ES" dirty="0"/>
              <a:t> </a:t>
            </a:r>
            <a:r>
              <a:rPr lang="es-ES" dirty="0" err="1"/>
              <a:t>Lamarr</a:t>
            </a:r>
            <a:r>
              <a:rPr lang="es-ES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997DE32-9BCB-4DB0-8DF9-AE0002C2E086}"/>
              </a:ext>
            </a:extLst>
          </p:cNvPr>
          <p:cNvSpPr txBox="1"/>
          <p:nvPr/>
        </p:nvSpPr>
        <p:spPr>
          <a:xfrm>
            <a:off x="3204409" y="4277744"/>
            <a:ext cx="27351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800" dirty="0"/>
              <a:t>https://www.youtube.com/watch?v=dypM2M9TU2A</a:t>
            </a:r>
          </a:p>
        </p:txBody>
      </p:sp>
      <p:pic>
        <p:nvPicPr>
          <p:cNvPr id="5" name="OK" descr="Resultado de imagen de ICONO OK">
            <a:hlinkClick r:id="rId3" action="ppaction://hlinksldjump"/>
            <a:extLst>
              <a:ext uri="{FF2B5EF4-FFF2-40B4-BE49-F238E27FC236}">
                <a16:creationId xmlns:a16="http://schemas.microsoft.com/office/drawing/2014/main" id="{904CFF0A-1620-40BF-965D-4AE2A5C8A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8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409" y="321721"/>
            <a:ext cx="425803" cy="425803"/>
          </a:xfrm>
          <a:prstGeom prst="rect">
            <a:avLst/>
          </a:prstGeom>
          <a:noFill/>
        </p:spPr>
      </p:pic>
      <p:sp>
        <p:nvSpPr>
          <p:cNvPr id="6" name="Flecha: hacia arriba 5">
            <a:extLst>
              <a:ext uri="{FF2B5EF4-FFF2-40B4-BE49-F238E27FC236}">
                <a16:creationId xmlns:a16="http://schemas.microsoft.com/office/drawing/2014/main" id="{ACFA6080-DE16-41BB-B81D-847C2AF53DE3}"/>
              </a:ext>
            </a:extLst>
          </p:cNvPr>
          <p:cNvSpPr/>
          <p:nvPr/>
        </p:nvSpPr>
        <p:spPr>
          <a:xfrm>
            <a:off x="8410067" y="837725"/>
            <a:ext cx="184485" cy="425803"/>
          </a:xfrm>
          <a:prstGeom prst="up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AC7155-CD28-43AC-BE4A-4E86DDD0C449}"/>
              </a:ext>
            </a:extLst>
          </p:cNvPr>
          <p:cNvSpPr txBox="1"/>
          <p:nvPr/>
        </p:nvSpPr>
        <p:spPr>
          <a:xfrm>
            <a:off x="8073550" y="1428675"/>
            <a:ext cx="9116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masis MT Pro Black" panose="02040A04050005020304" pitchFamily="18" charset="0"/>
              </a:rPr>
              <a:t>VOLVER </a:t>
            </a:r>
          </a:p>
          <a:p>
            <a:pPr algn="ctr"/>
            <a:r>
              <a:rPr lang="es-ES" sz="900" dirty="0">
                <a:latin typeface="Amasis MT Pro Black" panose="02040A04050005020304" pitchFamily="18" charset="0"/>
              </a:rPr>
              <a:t>A LA RULETA</a:t>
            </a:r>
          </a:p>
        </p:txBody>
      </p:sp>
      <p:sp>
        <p:nvSpPr>
          <p:cNvPr id="8" name="Flecha: hacia arriba 7">
            <a:hlinkClick r:id="rId6" action="ppaction://hlinksldjump"/>
            <a:extLst>
              <a:ext uri="{FF2B5EF4-FFF2-40B4-BE49-F238E27FC236}">
                <a16:creationId xmlns:a16="http://schemas.microsoft.com/office/drawing/2014/main" id="{46AAC0D7-7B7C-4DEF-99DF-FA533401D453}"/>
              </a:ext>
            </a:extLst>
          </p:cNvPr>
          <p:cNvSpPr/>
          <p:nvPr/>
        </p:nvSpPr>
        <p:spPr>
          <a:xfrm rot="5400000">
            <a:off x="8442982" y="4598547"/>
            <a:ext cx="184486" cy="630954"/>
          </a:xfrm>
          <a:prstGeom prst="up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CF6C273-66D9-498D-919A-C9233B6456D7}"/>
              </a:ext>
            </a:extLst>
          </p:cNvPr>
          <p:cNvSpPr txBox="1"/>
          <p:nvPr/>
        </p:nvSpPr>
        <p:spPr>
          <a:xfrm>
            <a:off x="7890258" y="4560169"/>
            <a:ext cx="12241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900" dirty="0">
                <a:latin typeface="Amasis MT Pro Black" panose="02040A04050005020304" pitchFamily="18" charset="0"/>
              </a:rPr>
              <a:t>JUEGO</a:t>
            </a:r>
            <a:r>
              <a:rPr lang="es-ES" sz="1050" dirty="0">
                <a:latin typeface="Amasis MT Pro Black" panose="02040A04050005020304" pitchFamily="18" charset="0"/>
              </a:rPr>
              <a:t> 2</a:t>
            </a:r>
          </a:p>
        </p:txBody>
      </p:sp>
      <p:pic>
        <p:nvPicPr>
          <p:cNvPr id="3" name="Elementos multimedia en línea 2" title="Niñas en pie de ciencia: Hedy Lamarr">
            <a:hlinkClick r:id="" action="ppaction://media"/>
            <a:extLst>
              <a:ext uri="{FF2B5EF4-FFF2-40B4-BE49-F238E27FC236}">
                <a16:creationId xmlns:a16="http://schemas.microsoft.com/office/drawing/2014/main" id="{275B78DA-0B2C-43FF-9CF5-C1DA7AC9602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3094789" y="2173220"/>
            <a:ext cx="2954421" cy="198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4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A97994-D787-40C8-8863-8CF4F0BCD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99" y="43938"/>
            <a:ext cx="7437000" cy="5727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dirty="0"/>
              <a:t>¿Quién soy?</a:t>
            </a:r>
            <a:br>
              <a:rPr lang="es-ES" dirty="0"/>
            </a:br>
            <a:r>
              <a:rPr lang="es-ES" sz="1800" dirty="0"/>
              <a:t>Os doy algunas pistas…</a:t>
            </a:r>
            <a:endParaRPr lang="es-ES" dirty="0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7E5D2C6E-0F7E-46C1-999D-D0BB21EB71D2}"/>
              </a:ext>
            </a:extLst>
          </p:cNvPr>
          <p:cNvSpPr/>
          <p:nvPr/>
        </p:nvSpPr>
        <p:spPr>
          <a:xfrm>
            <a:off x="237744" y="188837"/>
            <a:ext cx="914400" cy="49377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4BB4621-4E8A-4A62-86DA-62B0220886D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FCEEBF-BA6D-45A0-A66D-980B97A38966}"/>
              </a:ext>
            </a:extLst>
          </p:cNvPr>
          <p:cNvSpPr txBox="1"/>
          <p:nvPr/>
        </p:nvSpPr>
        <p:spPr>
          <a:xfrm>
            <a:off x="744214" y="967900"/>
            <a:ext cx="7437000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b="0" i="0" dirty="0">
                <a:solidFill>
                  <a:srgbClr val="202122"/>
                </a:solidFill>
                <a:effectLst/>
                <a:latin typeface="Fredoka One" panose="020B0604020202020204" charset="0"/>
              </a:rPr>
              <a:t>De Estados Unidos.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b="0" i="0" dirty="0">
                <a:solidFill>
                  <a:srgbClr val="202122"/>
                </a:solidFill>
                <a:effectLst/>
                <a:latin typeface="Fredoka One" panose="020B0604020202020204" charset="0"/>
              </a:rPr>
              <a:t>Fui  física, científica espacial y matemática de la NASA.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202124"/>
                </a:solidFill>
                <a:latin typeface="Fredoka One" panose="020B0604020202020204" charset="0"/>
              </a:rPr>
              <a:t>A</a:t>
            </a:r>
            <a:r>
              <a:rPr lang="es-ES" sz="1200" b="0" i="0" dirty="0">
                <a:solidFill>
                  <a:srgbClr val="202124"/>
                </a:solidFill>
                <a:effectLst/>
                <a:latin typeface="Fredoka One" panose="020B0604020202020204" charset="0"/>
              </a:rPr>
              <a:t>yudé a la </a:t>
            </a:r>
            <a:r>
              <a:rPr lang="es-ES" sz="1200" b="1" i="0" dirty="0">
                <a:solidFill>
                  <a:srgbClr val="202124"/>
                </a:solidFill>
                <a:effectLst/>
                <a:latin typeface="Fredoka One" panose="020B0604020202020204" charset="0"/>
              </a:rPr>
              <a:t>NASA</a:t>
            </a:r>
            <a:r>
              <a:rPr lang="es-ES" sz="1200" b="0" i="0" dirty="0">
                <a:solidFill>
                  <a:srgbClr val="202124"/>
                </a:solidFill>
                <a:effectLst/>
                <a:latin typeface="Fredoka One" panose="020B0604020202020204" charset="0"/>
              </a:rPr>
              <a:t> a llevar a un astronauta a la órbita y después a llevarlos a la Luna</a:t>
            </a:r>
            <a:endParaRPr lang="es-ES" sz="1200" b="0" i="0" dirty="0">
              <a:solidFill>
                <a:schemeClr val="tx1"/>
              </a:solidFill>
              <a:effectLst/>
              <a:latin typeface="Fredoka One" panose="020B060402020202020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b="0" i="0" dirty="0">
                <a:solidFill>
                  <a:schemeClr val="tx1"/>
                </a:solidFill>
                <a:effectLst/>
                <a:latin typeface="Fredoka One" panose="020B0604020202020204" charset="0"/>
              </a:rPr>
              <a:t>Mis cálculos precisos garantizaron que los astronautas viajaran al espacio y volvieran a la Tierra sanos y salvos.</a:t>
            </a:r>
            <a:r>
              <a:rPr lang="es-ES" dirty="0">
                <a:solidFill>
                  <a:schemeClr val="tx1"/>
                </a:solidFill>
                <a:latin typeface="Fredoka One" panose="020B060402020202020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s-ES" sz="1600" dirty="0">
                <a:solidFill>
                  <a:srgbClr val="202122"/>
                </a:solidFill>
                <a:latin typeface="Fredoka One" panose="020B0604020202020204" charset="0"/>
              </a:rPr>
              <a:t>	¡Como una calculadora humana!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latin typeface="Fredoka One" panose="020B0604020202020204" charset="0"/>
              </a:rPr>
              <a:t>¿Ya sabéis quién soy? </a:t>
            </a:r>
          </a:p>
          <a:p>
            <a:pPr algn="ctr">
              <a:lnSpc>
                <a:spcPct val="150000"/>
              </a:lnSpc>
            </a:pPr>
            <a:r>
              <a:rPr lang="es-ES" sz="1400" dirty="0">
                <a:latin typeface="Fredoka One" panose="020B0604020202020204" charset="0"/>
              </a:rPr>
              <a:t>Pinchad en la imagen a ver si habéis acertado</a:t>
            </a:r>
          </a:p>
          <a:p>
            <a:endParaRPr lang="es-ES" dirty="0"/>
          </a:p>
        </p:txBody>
      </p:sp>
      <p:pic>
        <p:nvPicPr>
          <p:cNvPr id="4098" name="Picture 2" descr="Imágenes de Signo De Interrogacion | Vectores, fotos de stock y PSD  gratuitos">
            <a:hlinkClick r:id="rId2" action="ppaction://hlinksldjump"/>
            <a:extLst>
              <a:ext uri="{FF2B5EF4-FFF2-40B4-BE49-F238E27FC236}">
                <a16:creationId xmlns:a16="http://schemas.microsoft.com/office/drawing/2014/main" id="{FAC2A8BA-82AF-4FDB-92F4-967EF82DF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22585"/>
            <a:ext cx="2350168" cy="15234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258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5691A4-C9E0-41AE-ABD2-FC2F7D2B2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841" y="2506431"/>
            <a:ext cx="5686318" cy="1000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sz="1400" b="0" i="0" dirty="0">
                <a:solidFill>
                  <a:srgbClr val="333333"/>
                </a:solidFill>
                <a:effectLst/>
                <a:latin typeface="Fredoka One" panose="020B0604020202020204" charset="0"/>
              </a:rPr>
              <a:t>El día </a:t>
            </a:r>
            <a:r>
              <a:rPr lang="es-ES" sz="1400" b="1" i="0" dirty="0">
                <a:solidFill>
                  <a:srgbClr val="333333"/>
                </a:solidFill>
                <a:effectLst/>
                <a:latin typeface="Fredoka One" panose="020B0604020202020204" charset="0"/>
              </a:rPr>
              <a:t>11 de febrero fue</a:t>
            </a:r>
            <a:r>
              <a:rPr lang="es-ES" sz="1400" b="0" i="0" dirty="0">
                <a:solidFill>
                  <a:srgbClr val="333333"/>
                </a:solidFill>
                <a:effectLst/>
                <a:latin typeface="Fredoka One" panose="020B0604020202020204" charset="0"/>
              </a:rPr>
              <a:t> </a:t>
            </a:r>
            <a:r>
              <a:rPr lang="es-ES" sz="1400" b="0" i="0" dirty="0">
                <a:solidFill>
                  <a:srgbClr val="202122"/>
                </a:solidFill>
                <a:effectLst/>
                <a:latin typeface="Fredoka One" panose="020B0604020202020204" charset="0"/>
              </a:rPr>
              <a:t> proclamado, en 2015, por </a:t>
            </a:r>
            <a:r>
              <a:rPr lang="es-ES" sz="1400" b="0" i="0" dirty="0">
                <a:solidFill>
                  <a:srgbClr val="333333"/>
                </a:solidFill>
                <a:effectLst/>
                <a:latin typeface="Fredoka One" panose="020B0604020202020204" charset="0"/>
              </a:rPr>
              <a:t>La Asamblea General de las Naciones Unidas como </a:t>
            </a:r>
            <a:br>
              <a:rPr lang="es-ES" sz="1400" b="0" i="0" dirty="0">
                <a:solidFill>
                  <a:srgbClr val="333333"/>
                </a:solidFill>
                <a:effectLst/>
                <a:latin typeface="Fredoka One" panose="020B0604020202020204" charset="0"/>
              </a:rPr>
            </a:br>
            <a:r>
              <a:rPr lang="es-ES" sz="1400" b="0" i="0" dirty="0">
                <a:solidFill>
                  <a:srgbClr val="333333"/>
                </a:solidFill>
                <a:effectLst/>
                <a:latin typeface="Fredoka One" panose="020B0604020202020204" charset="0"/>
              </a:rPr>
              <a:t>el </a:t>
            </a:r>
            <a:r>
              <a:rPr lang="es-ES" sz="1400" b="1" i="0" dirty="0">
                <a:solidFill>
                  <a:srgbClr val="333333"/>
                </a:solidFill>
                <a:effectLst/>
                <a:latin typeface="Fredoka One" panose="020B0604020202020204" charset="0"/>
              </a:rPr>
              <a:t>Día Internacional de la Mujer y la Niña en la Ciencia</a:t>
            </a:r>
            <a:r>
              <a:rPr lang="es-ES" sz="1400" b="0" i="0" dirty="0">
                <a:solidFill>
                  <a:srgbClr val="333333"/>
                </a:solidFill>
                <a:effectLst/>
                <a:latin typeface="Fredoka One" panose="020B0604020202020204" charset="0"/>
              </a:rPr>
              <a:t>, </a:t>
            </a:r>
            <a:br>
              <a:rPr lang="es-ES" sz="1400" b="0" i="0" dirty="0">
                <a:solidFill>
                  <a:srgbClr val="333333"/>
                </a:solidFill>
                <a:effectLst/>
                <a:latin typeface="Fredoka One" panose="020B0604020202020204" charset="0"/>
              </a:rPr>
            </a:br>
            <a:r>
              <a:rPr lang="es-ES" sz="1400" b="0" i="0" dirty="0">
                <a:solidFill>
                  <a:srgbClr val="333333"/>
                </a:solidFill>
                <a:effectLst/>
                <a:latin typeface="Fredoka One" panose="020B0604020202020204" charset="0"/>
              </a:rPr>
              <a:t>con el fin de lograr el acceso y la participación plena y equitativa en la ciencia para las mujeres y las niñas, y además para lograr la igualdad de género y el empoderamiento de las mujeres y las niñas.</a:t>
            </a:r>
            <a:br>
              <a:rPr lang="es-ES" sz="1400" dirty="0">
                <a:latin typeface="Fredoka One" panose="020B0604020202020204" charset="0"/>
              </a:rPr>
            </a:br>
            <a:endParaRPr lang="es-ES" sz="1400" dirty="0">
              <a:latin typeface="Fredoka One" panose="020B0604020202020204" charset="0"/>
            </a:endParaRPr>
          </a:p>
        </p:txBody>
      </p:sp>
      <p:sp>
        <p:nvSpPr>
          <p:cNvPr id="3" name="Google Shape;106;p22">
            <a:hlinkClick r:id="rId2" action="ppaction://hlinksldjump"/>
            <a:extLst>
              <a:ext uri="{FF2B5EF4-FFF2-40B4-BE49-F238E27FC236}">
                <a16:creationId xmlns:a16="http://schemas.microsoft.com/office/drawing/2014/main" id="{105D96E4-2E78-4415-8BE3-05407B922BF1}"/>
              </a:ext>
            </a:extLst>
          </p:cNvPr>
          <p:cNvSpPr/>
          <p:nvPr/>
        </p:nvSpPr>
        <p:spPr>
          <a:xfrm>
            <a:off x="3347681" y="4265650"/>
            <a:ext cx="2281800" cy="7251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lt1"/>
                </a:solidFill>
              </a:rPr>
              <a:t>¡A jugar!</a:t>
            </a:r>
          </a:p>
        </p:txBody>
      </p:sp>
    </p:spTree>
    <p:extLst>
      <p:ext uri="{BB962C8B-B14F-4D97-AF65-F5344CB8AC3E}">
        <p14:creationId xmlns:p14="http://schemas.microsoft.com/office/powerpoint/2010/main" val="4071338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K" descr="Resultado de imagen de ICONO OK">
            <a:hlinkClick r:id="rId2" action="ppaction://hlinksldjump"/>
            <a:extLst>
              <a:ext uri="{FF2B5EF4-FFF2-40B4-BE49-F238E27FC236}">
                <a16:creationId xmlns:a16="http://schemas.microsoft.com/office/drawing/2014/main" id="{EB387267-1973-42F4-95C4-A36DC4891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8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738" y="261042"/>
            <a:ext cx="444933" cy="444933"/>
          </a:xfrm>
          <a:prstGeom prst="rect">
            <a:avLst/>
          </a:prstGeom>
          <a:noFill/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B7258F5-36EA-4705-97A7-9C062DE66990}"/>
              </a:ext>
            </a:extLst>
          </p:cNvPr>
          <p:cNvSpPr txBox="1"/>
          <p:nvPr/>
        </p:nvSpPr>
        <p:spPr>
          <a:xfrm>
            <a:off x="8213022" y="1381680"/>
            <a:ext cx="84965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masis MT Pro Black" panose="02040A04050005020304" pitchFamily="18" charset="0"/>
              </a:rPr>
              <a:t>VOLVER </a:t>
            </a:r>
          </a:p>
          <a:p>
            <a:pPr algn="ctr"/>
            <a:r>
              <a:rPr lang="es-ES" sz="900" dirty="0">
                <a:latin typeface="Amasis MT Pro Black" panose="02040A04050005020304" pitchFamily="18" charset="0"/>
              </a:rPr>
              <a:t>A LA RULETA</a:t>
            </a:r>
          </a:p>
          <a:p>
            <a:pPr algn="ctr"/>
            <a:endParaRPr lang="es-ES" dirty="0">
              <a:latin typeface="Amasis MT Pro Black" panose="02040A04050005020304" pitchFamily="18" charset="0"/>
            </a:endParaRPr>
          </a:p>
        </p:txBody>
      </p:sp>
      <p:sp>
        <p:nvSpPr>
          <p:cNvPr id="3" name="Flecha: hacia arriba 2">
            <a:extLst>
              <a:ext uri="{FF2B5EF4-FFF2-40B4-BE49-F238E27FC236}">
                <a16:creationId xmlns:a16="http://schemas.microsoft.com/office/drawing/2014/main" id="{15B4C53B-4A8A-41AC-8578-B0147E5F5D6C}"/>
              </a:ext>
            </a:extLst>
          </p:cNvPr>
          <p:cNvSpPr/>
          <p:nvPr/>
        </p:nvSpPr>
        <p:spPr>
          <a:xfrm>
            <a:off x="8570465" y="814913"/>
            <a:ext cx="134775" cy="412801"/>
          </a:xfrm>
          <a:prstGeom prst="up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7F31030-2143-47C0-8022-C6A74437E10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B8754FA-9BB7-4466-9364-17555423A5A8}"/>
              </a:ext>
            </a:extLst>
          </p:cNvPr>
          <p:cNvSpPr txBox="1"/>
          <p:nvPr/>
        </p:nvSpPr>
        <p:spPr>
          <a:xfrm>
            <a:off x="1718999" y="4047823"/>
            <a:ext cx="4706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Fredoka One" panose="020B0604020202020204" charset="0"/>
              </a:rPr>
              <a:t>Katherine</a:t>
            </a:r>
            <a:r>
              <a:rPr lang="es-ES" sz="3200" dirty="0">
                <a:latin typeface="Fredoka One" panose="020B0604020202020204" charset="0"/>
              </a:rPr>
              <a:t> </a:t>
            </a:r>
            <a:r>
              <a:rPr lang="es-ES" sz="2800" dirty="0">
                <a:latin typeface="Fredoka One" panose="020B0604020202020204" charset="0"/>
              </a:rPr>
              <a:t>Johnson</a:t>
            </a:r>
          </a:p>
        </p:txBody>
      </p:sp>
      <p:pic>
        <p:nvPicPr>
          <p:cNvPr id="3076" name="Picture 4" descr="Katherine Johnson en su despacho. © NASA.">
            <a:extLst>
              <a:ext uri="{FF2B5EF4-FFF2-40B4-BE49-F238E27FC236}">
                <a16:creationId xmlns:a16="http://schemas.microsoft.com/office/drawing/2014/main" id="{9D4CCF4D-E0C1-47D6-80D2-C4105FFC4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09" y="544335"/>
            <a:ext cx="6388418" cy="3251541"/>
          </a:xfrm>
          <a:prstGeom prst="rect">
            <a:avLst/>
          </a:prstGeom>
          <a:noFill/>
          <a:ln w="76200">
            <a:solidFill>
              <a:schemeClr val="accent4">
                <a:lumMod val="40000"/>
                <a:lumOff val="60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5CB66EA-B98B-440A-BAAA-A3684283A3C3}"/>
              </a:ext>
            </a:extLst>
          </p:cNvPr>
          <p:cNvSpPr txBox="1"/>
          <p:nvPr/>
        </p:nvSpPr>
        <p:spPr>
          <a:xfrm>
            <a:off x="7884694" y="4403017"/>
            <a:ext cx="10969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900" dirty="0">
                <a:latin typeface="Amasis MT Pro Black" panose="02040A04050005020304" pitchFamily="18" charset="0"/>
              </a:rPr>
              <a:t>JUEGO 2</a:t>
            </a:r>
          </a:p>
        </p:txBody>
      </p:sp>
      <p:sp>
        <p:nvSpPr>
          <p:cNvPr id="14" name="Flecha: hacia arriba 13">
            <a:hlinkClick r:id="rId6" action="ppaction://hlinksldjump"/>
            <a:extLst>
              <a:ext uri="{FF2B5EF4-FFF2-40B4-BE49-F238E27FC236}">
                <a16:creationId xmlns:a16="http://schemas.microsoft.com/office/drawing/2014/main" id="{37BF91E8-F007-43D0-B32A-D89B3CE9D080}"/>
              </a:ext>
            </a:extLst>
          </p:cNvPr>
          <p:cNvSpPr/>
          <p:nvPr/>
        </p:nvSpPr>
        <p:spPr>
          <a:xfrm rot="5400000">
            <a:off x="8338865" y="4519215"/>
            <a:ext cx="230832" cy="606132"/>
          </a:xfrm>
          <a:prstGeom prst="up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4" name="Picture 2" descr="Videos informativos sobre cáncer de páncreas - Videos - Let's Win">
            <a:hlinkClick r:id="rId7" action="ppaction://hlinksldjump"/>
            <a:extLst>
              <a:ext uri="{FF2B5EF4-FFF2-40B4-BE49-F238E27FC236}">
                <a16:creationId xmlns:a16="http://schemas.microsoft.com/office/drawing/2014/main" id="{F96B7A6A-8E2A-44BE-9DFE-DD5EBC284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63" y="4632598"/>
            <a:ext cx="366119" cy="3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89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22AA7-8425-4ED6-96C8-D9BA1AFAB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dirty="0">
                <a:latin typeface="Fredoka One" panose="020B0604020202020204" charset="0"/>
              </a:rPr>
              <a:t>Katherine</a:t>
            </a:r>
            <a:r>
              <a:rPr lang="es-ES" sz="4800" dirty="0">
                <a:latin typeface="Fredoka One" panose="020B0604020202020204" charset="0"/>
              </a:rPr>
              <a:t> </a:t>
            </a:r>
            <a:r>
              <a:rPr lang="es-ES" sz="4400" dirty="0">
                <a:latin typeface="Fredoka One" panose="020B0604020202020204" charset="0"/>
              </a:rPr>
              <a:t>Johnson</a:t>
            </a:r>
            <a:br>
              <a:rPr lang="es-ES" sz="4400" dirty="0">
                <a:latin typeface="Fredoka One" panose="020B0604020202020204" charset="0"/>
              </a:rPr>
            </a:b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7A2BBA-9CBF-4D93-8BA1-274B814A630A}"/>
              </a:ext>
            </a:extLst>
          </p:cNvPr>
          <p:cNvSpPr txBox="1"/>
          <p:nvPr/>
        </p:nvSpPr>
        <p:spPr>
          <a:xfrm>
            <a:off x="3120189" y="4186063"/>
            <a:ext cx="2903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900" dirty="0"/>
              <a:t>https://www.youtube.com/watch?v=Qae86MKZkOA</a:t>
            </a:r>
            <a:br>
              <a:rPr lang="es-ES" sz="900" dirty="0"/>
            </a:br>
            <a:endParaRPr lang="es-ES" sz="9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8E7331-A0D2-4326-A362-691363549829}"/>
              </a:ext>
            </a:extLst>
          </p:cNvPr>
          <p:cNvSpPr txBox="1"/>
          <p:nvPr/>
        </p:nvSpPr>
        <p:spPr>
          <a:xfrm>
            <a:off x="7993857" y="4657083"/>
            <a:ext cx="122410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900" dirty="0">
                <a:latin typeface="Amasis MT Pro Black" panose="02040A04050005020304" pitchFamily="18" charset="0"/>
              </a:rPr>
              <a:t>JUEGO 2</a:t>
            </a:r>
          </a:p>
        </p:txBody>
      </p:sp>
      <p:sp>
        <p:nvSpPr>
          <p:cNvPr id="6" name="Flecha: hacia arriba 5">
            <a:hlinkClick r:id="rId3" action="ppaction://hlinksldjump"/>
            <a:extLst>
              <a:ext uri="{FF2B5EF4-FFF2-40B4-BE49-F238E27FC236}">
                <a16:creationId xmlns:a16="http://schemas.microsoft.com/office/drawing/2014/main" id="{B56FB2B8-DA47-4288-B548-4B5D320B9476}"/>
              </a:ext>
            </a:extLst>
          </p:cNvPr>
          <p:cNvSpPr/>
          <p:nvPr/>
        </p:nvSpPr>
        <p:spPr>
          <a:xfrm rot="5400000">
            <a:off x="8524664" y="4571256"/>
            <a:ext cx="219030" cy="712906"/>
          </a:xfrm>
          <a:prstGeom prst="up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OK" descr="Resultado de imagen de ICONO OK">
            <a:hlinkClick r:id="rId4" action="ppaction://hlinksldjump"/>
            <a:extLst>
              <a:ext uri="{FF2B5EF4-FFF2-40B4-BE49-F238E27FC236}">
                <a16:creationId xmlns:a16="http://schemas.microsoft.com/office/drawing/2014/main" id="{E15E1E1D-44E0-4DD7-B225-78DB9689F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8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726" y="325309"/>
            <a:ext cx="564204" cy="564204"/>
          </a:xfrm>
          <a:prstGeom prst="rect">
            <a:avLst/>
          </a:prstGeom>
          <a:noFill/>
        </p:spPr>
      </p:pic>
      <p:sp>
        <p:nvSpPr>
          <p:cNvPr id="8" name="Flecha: hacia arriba 7">
            <a:extLst>
              <a:ext uri="{FF2B5EF4-FFF2-40B4-BE49-F238E27FC236}">
                <a16:creationId xmlns:a16="http://schemas.microsoft.com/office/drawing/2014/main" id="{61CF175F-D926-4537-BF48-872F2E8BD62C}"/>
              </a:ext>
            </a:extLst>
          </p:cNvPr>
          <p:cNvSpPr/>
          <p:nvPr/>
        </p:nvSpPr>
        <p:spPr>
          <a:xfrm>
            <a:off x="8478253" y="1049036"/>
            <a:ext cx="255310" cy="362669"/>
          </a:xfrm>
          <a:prstGeom prst="up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D741EE0-3ABF-457F-B4B6-FA1AA0D433D3}"/>
              </a:ext>
            </a:extLst>
          </p:cNvPr>
          <p:cNvSpPr txBox="1"/>
          <p:nvPr/>
        </p:nvSpPr>
        <p:spPr>
          <a:xfrm>
            <a:off x="8140973" y="1592981"/>
            <a:ext cx="92987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masis MT Pro Black" panose="02040A04050005020304" pitchFamily="18" charset="0"/>
              </a:rPr>
              <a:t>VOLVER </a:t>
            </a:r>
          </a:p>
          <a:p>
            <a:pPr algn="ctr"/>
            <a:r>
              <a:rPr lang="es-ES" sz="900" dirty="0">
                <a:latin typeface="Amasis MT Pro Black" panose="02040A04050005020304" pitchFamily="18" charset="0"/>
              </a:rPr>
              <a:t>A LA RULETA</a:t>
            </a:r>
          </a:p>
          <a:p>
            <a:pPr algn="ctr"/>
            <a:endParaRPr lang="es-ES" sz="1100" dirty="0">
              <a:latin typeface="Amasis MT Pro Black" panose="02040A04050005020304" pitchFamily="18" charset="0"/>
            </a:endParaRPr>
          </a:p>
        </p:txBody>
      </p:sp>
      <p:pic>
        <p:nvPicPr>
          <p:cNvPr id="3" name="Elementos multimedia en línea 2" title="Niñas en pie de ciencia: Katherine Johnson">
            <a:hlinkClick r:id="" action="ppaction://media"/>
            <a:extLst>
              <a:ext uri="{FF2B5EF4-FFF2-40B4-BE49-F238E27FC236}">
                <a16:creationId xmlns:a16="http://schemas.microsoft.com/office/drawing/2014/main" id="{7F511C20-1244-40C2-BC16-F4C56EE88B4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3070003" y="2141621"/>
            <a:ext cx="2953807" cy="204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33"/>
          <p:cNvSpPr txBox="1">
            <a:spLocks noGrp="1"/>
          </p:cNvSpPr>
          <p:nvPr>
            <p:ph type="title"/>
          </p:nvPr>
        </p:nvSpPr>
        <p:spPr>
          <a:xfrm>
            <a:off x="879600" y="1197275"/>
            <a:ext cx="36924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JUEGO 2</a:t>
            </a:r>
            <a:endParaRPr dirty="0"/>
          </a:p>
        </p:txBody>
      </p:sp>
      <p:sp>
        <p:nvSpPr>
          <p:cNvPr id="906" name="Google Shape;906;p33"/>
          <p:cNvSpPr txBox="1">
            <a:spLocks noGrp="1"/>
          </p:cNvSpPr>
          <p:nvPr>
            <p:ph type="title" idx="2"/>
          </p:nvPr>
        </p:nvSpPr>
        <p:spPr>
          <a:xfrm>
            <a:off x="462949" y="2877776"/>
            <a:ext cx="3692400" cy="4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i="1" dirty="0"/>
              <a:t>¿Quién es Marie Curie?</a:t>
            </a:r>
            <a:endParaRPr sz="2800" i="1" dirty="0"/>
          </a:p>
        </p:txBody>
      </p:sp>
      <p:sp>
        <p:nvSpPr>
          <p:cNvPr id="907" name="Google Shape;907;p33">
            <a:hlinkClick r:id="rId3" action="ppaction://hlinksldjump"/>
          </p:cNvPr>
          <p:cNvSpPr/>
          <p:nvPr/>
        </p:nvSpPr>
        <p:spPr>
          <a:xfrm>
            <a:off x="1713934" y="3758067"/>
            <a:ext cx="1530600" cy="6075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33">
            <a:hlinkClick r:id="rId4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855234" y="3868317"/>
            <a:ext cx="1248000" cy="3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hlinkClick r:id="rId3" action="ppaction://hlinksldjump"/>
              </a:rPr>
              <a:t>Empezar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975" name="Google Shape;975;p33">
            <a:hlinkClick r:id="rId5" action="ppaction://hlinksldjump"/>
          </p:cNvPr>
          <p:cNvSpPr/>
          <p:nvPr/>
        </p:nvSpPr>
        <p:spPr>
          <a:xfrm>
            <a:off x="8313050" y="211800"/>
            <a:ext cx="621000" cy="62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33">
            <a:hlinkClick r:id="rId5" action="ppaction://hlinksldjump"/>
          </p:cNvPr>
          <p:cNvSpPr/>
          <p:nvPr/>
        </p:nvSpPr>
        <p:spPr>
          <a:xfrm>
            <a:off x="8445463" y="358115"/>
            <a:ext cx="356252" cy="328462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02" name="Picture 6" descr="Ilustración de conjunto de instrumentos de laboratorio de química | Vector  Gratis">
            <a:extLst>
              <a:ext uri="{FF2B5EF4-FFF2-40B4-BE49-F238E27FC236}">
                <a16:creationId xmlns:a16="http://schemas.microsoft.com/office/drawing/2014/main" id="{EB421C52-BB87-40C4-8F15-4C670D980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886" y="1920704"/>
            <a:ext cx="2444863" cy="244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001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C9040E-3506-44E5-B74E-3A2783691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60" y="518358"/>
            <a:ext cx="6753586" cy="804000"/>
          </a:xfrm>
        </p:spPr>
        <p:txBody>
          <a:bodyPr/>
          <a:lstStyle/>
          <a:p>
            <a:r>
              <a:rPr lang="es-ES" sz="2800" dirty="0">
                <a:solidFill>
                  <a:schemeClr val="bg1"/>
                </a:solidFill>
              </a:rPr>
              <a:t>Marie Curie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3EB4C04-6935-4A44-AF4A-A33B7D5CB351}"/>
              </a:ext>
            </a:extLst>
          </p:cNvPr>
          <p:cNvSpPr txBox="1"/>
          <p:nvPr/>
        </p:nvSpPr>
        <p:spPr>
          <a:xfrm>
            <a:off x="3024977" y="4206067"/>
            <a:ext cx="314425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dirty="0"/>
              <a:t>https://www.youtube.com/watch?v=3dECP1uqtmM</a:t>
            </a:r>
          </a:p>
        </p:txBody>
      </p:sp>
      <p:pic>
        <p:nvPicPr>
          <p:cNvPr id="3" name="Elementos multimedia en línea 2" title="Marie Curie | Biografías Educativas para Niños">
            <a:hlinkClick r:id="" action="ppaction://media"/>
            <a:extLst>
              <a:ext uri="{FF2B5EF4-FFF2-40B4-BE49-F238E27FC236}">
                <a16:creationId xmlns:a16="http://schemas.microsoft.com/office/drawing/2014/main" id="{84D1FE99-B994-495D-9025-3DBFEC0B024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96126" y="2157663"/>
            <a:ext cx="2959769" cy="198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0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4E51D7B-5899-421B-B483-51B7A56263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369"/>
          <a:stretch/>
        </p:blipFill>
        <p:spPr>
          <a:xfrm>
            <a:off x="127086" y="0"/>
            <a:ext cx="8622632" cy="5143499"/>
          </a:xfrm>
          <a:prstGeom prst="rect">
            <a:avLst/>
          </a:prstGeom>
          <a:ln w="76200">
            <a:noFill/>
            <a:prstDash val="dash"/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DA78E84-50EC-4AD9-9BA3-5F520D11828D}"/>
              </a:ext>
            </a:extLst>
          </p:cNvPr>
          <p:cNvSpPr txBox="1"/>
          <p:nvPr/>
        </p:nvSpPr>
        <p:spPr>
          <a:xfrm>
            <a:off x="6470443" y="4929786"/>
            <a:ext cx="2673558" cy="21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indent="0">
              <a:lnSpc>
                <a:spcPct val="150000"/>
              </a:lnSpc>
              <a:buNone/>
            </a:pPr>
            <a:r>
              <a:rPr lang="es-ES" sz="600" dirty="0">
                <a:latin typeface="Arial" panose="020B0604020202020204" pitchFamily="34" charset="0"/>
                <a:cs typeface="Arial" panose="020B0604020202020204" pitchFamily="34" charset="0"/>
              </a:rPr>
              <a:t>Imagen obtenida en: https://www.kizicolor.com/es/marie-curie-68422/</a:t>
            </a:r>
          </a:p>
        </p:txBody>
      </p:sp>
    </p:spTree>
    <p:extLst>
      <p:ext uri="{BB962C8B-B14F-4D97-AF65-F5344CB8AC3E}">
        <p14:creationId xmlns:p14="http://schemas.microsoft.com/office/powerpoint/2010/main" val="360107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6F10"/>
        </a:solidFill>
        <a:effectLst/>
      </p:bgPr>
    </p:bg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33"/>
          <p:cNvSpPr txBox="1">
            <a:spLocks noGrp="1"/>
          </p:cNvSpPr>
          <p:nvPr>
            <p:ph type="title"/>
          </p:nvPr>
        </p:nvSpPr>
        <p:spPr>
          <a:xfrm>
            <a:off x="518653" y="1137629"/>
            <a:ext cx="36924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JUEGO 3</a:t>
            </a:r>
            <a:endParaRPr dirty="0"/>
          </a:p>
        </p:txBody>
      </p:sp>
      <p:sp>
        <p:nvSpPr>
          <p:cNvPr id="906" name="Google Shape;906;p33"/>
          <p:cNvSpPr txBox="1">
            <a:spLocks noGrp="1"/>
          </p:cNvSpPr>
          <p:nvPr>
            <p:ph type="title" idx="2"/>
          </p:nvPr>
        </p:nvSpPr>
        <p:spPr>
          <a:xfrm>
            <a:off x="391187" y="2421208"/>
            <a:ext cx="4704266" cy="4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/>
              <a:t>¿Cuál será su historia?</a:t>
            </a:r>
            <a:endParaRPr sz="2400" i="1" dirty="0"/>
          </a:p>
        </p:txBody>
      </p:sp>
      <p:sp>
        <p:nvSpPr>
          <p:cNvPr id="907" name="Google Shape;907;p33">
            <a:hlinkClick r:id="rId3" action="ppaction://hlinksldjump"/>
          </p:cNvPr>
          <p:cNvSpPr/>
          <p:nvPr/>
        </p:nvSpPr>
        <p:spPr>
          <a:xfrm>
            <a:off x="1713934" y="3758067"/>
            <a:ext cx="1530600" cy="607500"/>
          </a:xfrm>
          <a:prstGeom prst="roundRect">
            <a:avLst>
              <a:gd name="adj" fmla="val 50000"/>
            </a:avLst>
          </a:prstGeom>
          <a:solidFill>
            <a:srgbClr val="EE6F1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33">
            <a:hlinkClick r:id="rId4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855234" y="3868317"/>
            <a:ext cx="1248000" cy="3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Empezar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975" name="Google Shape;975;p33">
            <a:hlinkClick r:id="rId5" action="ppaction://hlinksldjump"/>
          </p:cNvPr>
          <p:cNvSpPr/>
          <p:nvPr/>
        </p:nvSpPr>
        <p:spPr>
          <a:xfrm>
            <a:off x="8313050" y="211800"/>
            <a:ext cx="621000" cy="62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33"/>
          <p:cNvSpPr/>
          <p:nvPr/>
        </p:nvSpPr>
        <p:spPr>
          <a:xfrm>
            <a:off x="8445463" y="358115"/>
            <a:ext cx="356252" cy="328462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02" name="Picture 6" descr="Ilustración de conjunto de instrumentos de laboratorio de química | Vector  Gratis">
            <a:extLst>
              <a:ext uri="{FF2B5EF4-FFF2-40B4-BE49-F238E27FC236}">
                <a16:creationId xmlns:a16="http://schemas.microsoft.com/office/drawing/2014/main" id="{EB421C52-BB87-40C4-8F15-4C670D980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136" y="1920704"/>
            <a:ext cx="2334613" cy="233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78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F2B489-2B91-498F-BDDE-297F5A284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152" y="231107"/>
            <a:ext cx="7437000" cy="572700"/>
          </a:xfrm>
        </p:spPr>
        <p:txBody>
          <a:bodyPr/>
          <a:lstStyle/>
          <a:p>
            <a:r>
              <a:rPr lang="es-ES" dirty="0"/>
              <a:t>Vamos a crear una historia…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841FA28-F4F0-41EA-A5E9-5F7BC43E2050}"/>
              </a:ext>
            </a:extLst>
          </p:cNvPr>
          <p:cNvSpPr txBox="1"/>
          <p:nvPr/>
        </p:nvSpPr>
        <p:spPr>
          <a:xfrm>
            <a:off x="1033843" y="796591"/>
            <a:ext cx="6464968" cy="1023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dirty="0">
                <a:latin typeface="Fredoka One" panose="020B0604020202020204" charset="0"/>
              </a:rPr>
              <a:t>Mirad la foto e imaginad la historia de ella: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latin typeface="Fredoka One" panose="020B0604020202020204" charset="0"/>
              </a:rPr>
              <a:t>¿Cómo se llamará?, ¿de dónde será?, ¿a qué se dedicará?, ¿Qué habrá estudiado?...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CB13B6F-E71C-4103-86E5-3F98A7134611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 cap="flat" cmpd="sng" algn="ctr">
            <a:solidFill>
              <a:srgbClr val="EE6F1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2" name="Picture 2" descr="Imágenes de Dibujar | Vectores, fotos de stock y PSD gratuitos">
            <a:extLst>
              <a:ext uri="{FF2B5EF4-FFF2-40B4-BE49-F238E27FC236}">
                <a16:creationId xmlns:a16="http://schemas.microsoft.com/office/drawing/2014/main" id="{79E85B87-71D5-44FF-AD02-43826AFA5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88" y="202328"/>
            <a:ext cx="1101891" cy="110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ágenes de Construir | Vectores, fotos de stock y PSD gratuitos">
            <a:extLst>
              <a:ext uri="{FF2B5EF4-FFF2-40B4-BE49-F238E27FC236}">
                <a16:creationId xmlns:a16="http://schemas.microsoft.com/office/drawing/2014/main" id="{C962AC0B-1728-4247-91AD-58EEB17EB6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59"/>
          <a:stretch/>
        </p:blipFill>
        <p:spPr bwMode="auto">
          <a:xfrm>
            <a:off x="7765502" y="151695"/>
            <a:ext cx="1163389" cy="102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lena García Armada - Wikipedia, la enciclopedia libre">
            <a:extLst>
              <a:ext uri="{FF2B5EF4-FFF2-40B4-BE49-F238E27FC236}">
                <a16:creationId xmlns:a16="http://schemas.microsoft.com/office/drawing/2014/main" id="{DF78A6C4-54FF-4140-87AC-F0A2C9150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45" y="1819692"/>
            <a:ext cx="4300389" cy="3143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7DA45EA-2F6C-4BEA-9CF5-6D3289FF25FE}"/>
              </a:ext>
            </a:extLst>
          </p:cNvPr>
          <p:cNvSpPr txBox="1"/>
          <p:nvPr/>
        </p:nvSpPr>
        <p:spPr>
          <a:xfrm>
            <a:off x="5444080" y="2058098"/>
            <a:ext cx="28176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dirty="0">
                <a:solidFill>
                  <a:srgbClr val="EE6F10"/>
                </a:solidFill>
                <a:latin typeface="Fredoka One" panose="020B0604020202020204" charset="0"/>
              </a:rPr>
              <a:t>¿Habréis acertado?</a:t>
            </a:r>
          </a:p>
          <a:p>
            <a:endParaRPr lang="es-ES" sz="1800" dirty="0">
              <a:solidFill>
                <a:srgbClr val="EE6F10"/>
              </a:solidFill>
              <a:latin typeface="Fredoka One" panose="020B0604020202020204" charset="0"/>
            </a:endParaRPr>
          </a:p>
          <a:p>
            <a:endParaRPr lang="es-ES" sz="1800" dirty="0">
              <a:solidFill>
                <a:srgbClr val="EE6F10"/>
              </a:solidFill>
              <a:latin typeface="Fredoka One" panose="020B0604020202020204" charset="0"/>
            </a:endParaRPr>
          </a:p>
          <a:p>
            <a:endParaRPr lang="es-ES" sz="1800" dirty="0">
              <a:solidFill>
                <a:srgbClr val="EE6F10"/>
              </a:solidFill>
              <a:latin typeface="Fredoka One" panose="020B0604020202020204" charset="0"/>
            </a:endParaRPr>
          </a:p>
          <a:p>
            <a:endParaRPr lang="es-ES" sz="1800" dirty="0">
              <a:solidFill>
                <a:srgbClr val="EE6F10"/>
              </a:solidFill>
              <a:latin typeface="Fredoka One" panose="020B0604020202020204" charset="0"/>
            </a:endParaRPr>
          </a:p>
          <a:p>
            <a:endParaRPr lang="es-ES" sz="1800" dirty="0">
              <a:solidFill>
                <a:srgbClr val="EE6F10"/>
              </a:solidFill>
              <a:latin typeface="Fredoka One" panose="020B0604020202020204" charset="0"/>
            </a:endParaRPr>
          </a:p>
          <a:p>
            <a:endParaRPr lang="es-ES" sz="1800" dirty="0">
              <a:solidFill>
                <a:srgbClr val="EE6F10"/>
              </a:solidFill>
              <a:latin typeface="Fredoka One" panose="020B0604020202020204" charset="0"/>
            </a:endParaRPr>
          </a:p>
          <a:p>
            <a:pPr algn="ctr"/>
            <a:endParaRPr lang="es-ES" sz="1800" dirty="0">
              <a:solidFill>
                <a:srgbClr val="EE6F10"/>
              </a:solidFill>
              <a:latin typeface="Fredoka One" panose="020B0604020202020204" charset="0"/>
            </a:endParaRPr>
          </a:p>
          <a:p>
            <a:pPr algn="ctr"/>
            <a:r>
              <a:rPr lang="es-ES" sz="1800" dirty="0">
                <a:solidFill>
                  <a:srgbClr val="EE6F10"/>
                </a:solidFill>
                <a:latin typeface="Fredoka One" panose="020B0604020202020204" charset="0"/>
              </a:rPr>
              <a:t>Vamos a ver</a:t>
            </a:r>
            <a:r>
              <a:rPr lang="es-ES" sz="1800" b="1" dirty="0">
                <a:solidFill>
                  <a:srgbClr val="EE6F10"/>
                </a:solidFill>
              </a:rPr>
              <a:t>…</a:t>
            </a:r>
            <a:endParaRPr lang="es-ES" b="1" dirty="0">
              <a:solidFill>
                <a:srgbClr val="EE6F10"/>
              </a:solidFill>
            </a:endParaRPr>
          </a:p>
        </p:txBody>
      </p:sp>
      <p:sp>
        <p:nvSpPr>
          <p:cNvPr id="6" name="Flecha: a la derecha 5">
            <a:hlinkClick r:id="rId5" action="ppaction://hlinksldjump"/>
            <a:extLst>
              <a:ext uri="{FF2B5EF4-FFF2-40B4-BE49-F238E27FC236}">
                <a16:creationId xmlns:a16="http://schemas.microsoft.com/office/drawing/2014/main" id="{DCB22206-7015-4989-BF8B-EBF8BD6E72D4}"/>
              </a:ext>
            </a:extLst>
          </p:cNvPr>
          <p:cNvSpPr/>
          <p:nvPr/>
        </p:nvSpPr>
        <p:spPr>
          <a:xfrm>
            <a:off x="7857992" y="4338810"/>
            <a:ext cx="978408" cy="244816"/>
          </a:xfrm>
          <a:prstGeom prst="rightArrow">
            <a:avLst/>
          </a:prstGeom>
          <a:solidFill>
            <a:srgbClr val="EE6F10"/>
          </a:solidFill>
          <a:ln>
            <a:solidFill>
              <a:srgbClr val="EE6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Imágenes de Pregunta | Vectores, fotos de stock y PSD gratuitos">
            <a:extLst>
              <a:ext uri="{FF2B5EF4-FFF2-40B4-BE49-F238E27FC236}">
                <a16:creationId xmlns:a16="http://schemas.microsoft.com/office/drawing/2014/main" id="{0A667B5D-3E76-4B4F-83A1-328A58674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542" y="2546604"/>
            <a:ext cx="2278791" cy="15164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600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9A872-EE94-44C0-A67D-2E8E7384A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13" y="233637"/>
            <a:ext cx="4589253" cy="5727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sz="3200" i="0" dirty="0">
                <a:solidFill>
                  <a:srgbClr val="202122"/>
                </a:solidFill>
                <a:effectLst/>
                <a:latin typeface="Fredoka One" panose="020B0604020202020204" charset="0"/>
              </a:rPr>
              <a:t>¡Hola! </a:t>
            </a:r>
            <a:br>
              <a:rPr lang="es-ES" sz="3200" i="0" dirty="0">
                <a:solidFill>
                  <a:srgbClr val="202122"/>
                </a:solidFill>
                <a:effectLst/>
                <a:latin typeface="Fredoka One" panose="020B0604020202020204" charset="0"/>
              </a:rPr>
            </a:br>
            <a:r>
              <a:rPr lang="es-ES" sz="1600" b="1" i="0" dirty="0">
                <a:solidFill>
                  <a:srgbClr val="202122"/>
                </a:solidFill>
                <a:effectLst/>
                <a:latin typeface="Alef" panose="00000500000000000000" pitchFamily="2" charset="-79"/>
                <a:cs typeface="Alef" panose="00000500000000000000" pitchFamily="2" charset="-79"/>
              </a:rPr>
              <a:t>Me llamo Elena García Armada.</a:t>
            </a:r>
            <a:br>
              <a:rPr lang="es-ES" sz="1600" dirty="0">
                <a:solidFill>
                  <a:srgbClr val="202122"/>
                </a:solidFill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es-ES" sz="1400" dirty="0">
                <a:solidFill>
                  <a:srgbClr val="202122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Soy</a:t>
            </a:r>
            <a:r>
              <a:rPr lang="es-ES" sz="1400" b="0" i="0" dirty="0">
                <a:solidFill>
                  <a:srgbClr val="202122"/>
                </a:solidFill>
                <a:effectLst/>
                <a:latin typeface="Alef" panose="00000500000000000000" pitchFamily="2" charset="-79"/>
                <a:cs typeface="Alef" panose="00000500000000000000" pitchFamily="2" charset="-79"/>
              </a:rPr>
              <a:t>​ ingeniera industrial y actualmente estoy a cargo del grupo del Consejo Superior de Investigaciones Científicas (CSIC). </a:t>
            </a:r>
            <a:br>
              <a:rPr lang="es-ES" sz="1400" b="0" i="0" dirty="0">
                <a:solidFill>
                  <a:srgbClr val="202122"/>
                </a:solidFill>
                <a:effectLst/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es-ES" sz="1400" b="0" i="0" dirty="0">
                <a:solidFill>
                  <a:srgbClr val="202122"/>
                </a:solidFill>
                <a:effectLst/>
                <a:latin typeface="Alef" panose="00000500000000000000" pitchFamily="2" charset="-79"/>
                <a:cs typeface="Alef" panose="00000500000000000000" pitchFamily="2" charset="-79"/>
              </a:rPr>
              <a:t>Una de mis aportaciones más reciente y reconocida ha sido desarrollar el primer EXOESQUELETO BIÓNICO    ”</a:t>
            </a:r>
            <a:r>
              <a:rPr lang="es-ES" sz="1100" b="1" i="0" dirty="0">
                <a:solidFill>
                  <a:srgbClr val="000000"/>
                </a:solidFill>
                <a:effectLst/>
                <a:latin typeface="Alef" panose="00000500000000000000" pitchFamily="2" charset="-79"/>
                <a:cs typeface="Alef" panose="00000500000000000000" pitchFamily="2" charset="-79"/>
              </a:rPr>
              <a:t> ¡</a:t>
            </a:r>
            <a:r>
              <a:rPr lang="es-ES" sz="1400" b="1" i="0" dirty="0">
                <a:solidFill>
                  <a:srgbClr val="000000"/>
                </a:solidFill>
                <a:effectLst/>
                <a:latin typeface="Alef" panose="00000500000000000000" pitchFamily="2" charset="-79"/>
                <a:cs typeface="Alef" panose="00000500000000000000" pitchFamily="2" charset="-79"/>
              </a:rPr>
              <a:t>Un robot para mantenerse en pie y caminar!”</a:t>
            </a:r>
            <a:br>
              <a:rPr lang="es-ES" sz="1400" b="1" i="0" dirty="0">
                <a:solidFill>
                  <a:srgbClr val="000000"/>
                </a:solidFill>
                <a:effectLst/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es-ES" sz="1400" b="0" i="0" dirty="0">
                <a:solidFill>
                  <a:srgbClr val="202122"/>
                </a:solidFill>
                <a:effectLst/>
                <a:latin typeface="Alef" panose="00000500000000000000" pitchFamily="2" charset="-79"/>
                <a:cs typeface="Alef" panose="00000500000000000000" pitchFamily="2" charset="-79"/>
              </a:rPr>
              <a:t>para niños y niñas con alguna enfermedad que les impida el caminar.</a:t>
            </a:r>
            <a:br>
              <a:rPr lang="es-ES" sz="1400" b="0" i="0" dirty="0">
                <a:solidFill>
                  <a:srgbClr val="202122"/>
                </a:solidFill>
                <a:effectLst/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es-ES" sz="1600" b="0" i="0" dirty="0">
                <a:solidFill>
                  <a:srgbClr val="202122"/>
                </a:solidFill>
                <a:effectLst/>
                <a:latin typeface="Alef" panose="00000500000000000000" pitchFamily="2" charset="-79"/>
                <a:cs typeface="Alef" panose="00000500000000000000" pitchFamily="2" charset="-79"/>
              </a:rPr>
              <a:t>¿Qué os parece mi aportación como científica?</a:t>
            </a:r>
            <a:endParaRPr lang="es-ES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FAA6A48-683D-4271-A9BB-668F6F5E5C9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 cap="flat" cmpd="sng" algn="ctr">
            <a:solidFill>
              <a:srgbClr val="EE6F1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884B76E-C335-4FD7-98B7-457578E40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187" y="167696"/>
            <a:ext cx="3767900" cy="4414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859AAAB-F78F-44E8-9A9D-9A82BC155E70}"/>
              </a:ext>
            </a:extLst>
          </p:cNvPr>
          <p:cNvSpPr txBox="1"/>
          <p:nvPr/>
        </p:nvSpPr>
        <p:spPr>
          <a:xfrm>
            <a:off x="5271522" y="4686726"/>
            <a:ext cx="37679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50" dirty="0"/>
              <a:t>https://mujeresingeniosas.es/proyecto-mujeres-ingeniosas/</a:t>
            </a:r>
          </a:p>
        </p:txBody>
      </p:sp>
    </p:spTree>
    <p:extLst>
      <p:ext uri="{BB962C8B-B14F-4D97-AF65-F5344CB8AC3E}">
        <p14:creationId xmlns:p14="http://schemas.microsoft.com/office/powerpoint/2010/main" val="1445312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9177D8-4012-470D-922D-B6158D31D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1724" y="2197682"/>
            <a:ext cx="4880552" cy="578802"/>
          </a:xfrm>
        </p:spPr>
        <p:txBody>
          <a:bodyPr/>
          <a:lstStyle/>
          <a:p>
            <a:pPr marL="139700" indent="0">
              <a:lnSpc>
                <a:spcPct val="150000"/>
              </a:lnSpc>
              <a:buNone/>
            </a:pPr>
            <a:r>
              <a:rPr lang="es-ES" sz="2400" dirty="0">
                <a:latin typeface="Fredoka One" panose="020B0604020202020204" charset="0"/>
              </a:rPr>
              <a:t>Más recursos y actividades en:</a:t>
            </a:r>
          </a:p>
          <a:p>
            <a:pPr marL="139700" indent="0">
              <a:lnSpc>
                <a:spcPct val="150000"/>
              </a:lnSpc>
              <a:buNone/>
            </a:pPr>
            <a:r>
              <a:rPr lang="es-ES" sz="2000" dirty="0">
                <a:latin typeface="Fredoka One" panose="020B0604020202020204" charset="0"/>
              </a:rPr>
              <a:t>https://11defebrero.org/</a:t>
            </a:r>
          </a:p>
        </p:txBody>
      </p:sp>
    </p:spTree>
    <p:extLst>
      <p:ext uri="{BB962C8B-B14F-4D97-AF65-F5344CB8AC3E}">
        <p14:creationId xmlns:p14="http://schemas.microsoft.com/office/powerpoint/2010/main" val="3180958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18ABB9D-FADD-4C15-8430-EAC7CA2FFF4E}"/>
              </a:ext>
            </a:extLst>
          </p:cNvPr>
          <p:cNvSpPr/>
          <p:nvPr/>
        </p:nvSpPr>
        <p:spPr>
          <a:xfrm>
            <a:off x="4946487" y="3089866"/>
            <a:ext cx="3283252" cy="8529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85" name="Google Shape;1085;p36"/>
          <p:cNvSpPr txBox="1">
            <a:spLocks noGrp="1"/>
          </p:cNvSpPr>
          <p:nvPr>
            <p:ph type="ctrTitle"/>
          </p:nvPr>
        </p:nvSpPr>
        <p:spPr>
          <a:xfrm flipH="1">
            <a:off x="3968611" y="1313083"/>
            <a:ext cx="3808763" cy="224727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¡GRACIAS POR VUESTRA ATENCIÓN!</a:t>
            </a:r>
            <a:endParaRPr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9E916BF-F3E7-489A-A080-C9D223FDC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261" y="4190163"/>
            <a:ext cx="1514307" cy="44574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E7CA44D-0065-4287-84BB-A78B76641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453" y="4190163"/>
            <a:ext cx="1199934" cy="368319"/>
          </a:xfrm>
          <a:prstGeom prst="rect">
            <a:avLst/>
          </a:prstGeom>
        </p:spPr>
      </p:pic>
      <p:pic>
        <p:nvPicPr>
          <p:cNvPr id="1026" name="Picture 2" descr="Vectores gratuitos de Ciencia, +131.000 Imágenes en formato AI, EPS">
            <a:extLst>
              <a:ext uri="{FF2B5EF4-FFF2-40B4-BE49-F238E27FC236}">
                <a16:creationId xmlns:a16="http://schemas.microsoft.com/office/drawing/2014/main" id="{66BD3D3C-3D77-42ED-B322-0AAB389BD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59" y="283981"/>
            <a:ext cx="1797220" cy="2247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ectores gratuitos de Ciencia, +131.000 Imágenes en formato AI, EPS">
            <a:extLst>
              <a:ext uri="{FF2B5EF4-FFF2-40B4-BE49-F238E27FC236}">
                <a16:creationId xmlns:a16="http://schemas.microsoft.com/office/drawing/2014/main" id="{3477FAB9-117F-4AE1-8815-7B35AC9C1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67" y="2553390"/>
            <a:ext cx="1786812" cy="2356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D8FE7EB-E0D7-4D5C-9FB9-58CEF7CC32CD}"/>
              </a:ext>
            </a:extLst>
          </p:cNvPr>
          <p:cNvSpPr txBox="1"/>
          <p:nvPr/>
        </p:nvSpPr>
        <p:spPr>
          <a:xfrm>
            <a:off x="3304791" y="454623"/>
            <a:ext cx="5136405" cy="746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dirty="0">
                <a:latin typeface="Fredoka One" panose="020B0604020202020204" charset="0"/>
              </a:rPr>
              <a:t>11 de febrero 2022</a:t>
            </a:r>
          </a:p>
          <a:p>
            <a:pPr>
              <a:lnSpc>
                <a:spcPct val="150000"/>
              </a:lnSpc>
            </a:pPr>
            <a:r>
              <a:rPr lang="es-ES" sz="1400" i="1" dirty="0">
                <a:latin typeface="Fredoka One" panose="020B0604020202020204" charset="0"/>
              </a:rPr>
              <a:t>D</a:t>
            </a:r>
            <a:r>
              <a:rPr lang="en" sz="1400" i="1" dirty="0">
                <a:latin typeface="Fredoka One" panose="020B0604020202020204" charset="0"/>
              </a:rPr>
              <a:t>ía internacional de las niñas y las mujeres en la ciencia.</a:t>
            </a:r>
            <a:endParaRPr lang="es-ES" i="1" dirty="0">
              <a:latin typeface="Fredoka One" panose="020B060402020202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/>
          <p:nvPr/>
        </p:nvSpPr>
        <p:spPr>
          <a:xfrm>
            <a:off x="994050" y="-625825"/>
            <a:ext cx="7155900" cy="3833100"/>
          </a:xfrm>
          <a:prstGeom prst="roundRect">
            <a:avLst>
              <a:gd name="adj" fmla="val 1081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title"/>
          </p:nvPr>
        </p:nvSpPr>
        <p:spPr>
          <a:xfrm>
            <a:off x="1110900" y="1289808"/>
            <a:ext cx="6922200" cy="91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¡HOLA!</a:t>
            </a:r>
            <a:endParaRPr dirty="0"/>
          </a:p>
        </p:txBody>
      </p:sp>
      <p:sp>
        <p:nvSpPr>
          <p:cNvPr id="156" name="Google Shape;156;p24"/>
          <p:cNvSpPr txBox="1">
            <a:spLocks noGrp="1"/>
          </p:cNvSpPr>
          <p:nvPr>
            <p:ph type="subTitle" idx="1"/>
          </p:nvPr>
        </p:nvSpPr>
        <p:spPr>
          <a:xfrm>
            <a:off x="2549400" y="2155100"/>
            <a:ext cx="4045200" cy="4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¿EMPEZAMOS?</a:t>
            </a:r>
            <a:endParaRPr dirty="0"/>
          </a:p>
        </p:txBody>
      </p:sp>
      <p:sp>
        <p:nvSpPr>
          <p:cNvPr id="157" name="Google Shape;157;p24">
            <a:hlinkClick r:id="rId3" action="ppaction://hlinksldjump"/>
          </p:cNvPr>
          <p:cNvSpPr/>
          <p:nvPr/>
        </p:nvSpPr>
        <p:spPr>
          <a:xfrm>
            <a:off x="966377" y="3862133"/>
            <a:ext cx="2281800" cy="7251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4">
            <a:hlinkClick r:id="rId4" action="ppaction://hlinksldjump"/>
          </p:cNvPr>
          <p:cNvSpPr/>
          <p:nvPr/>
        </p:nvSpPr>
        <p:spPr>
          <a:xfrm>
            <a:off x="5868150" y="3861025"/>
            <a:ext cx="2281800" cy="725100"/>
          </a:xfrm>
          <a:prstGeom prst="roundRect">
            <a:avLst>
              <a:gd name="adj" fmla="val 50000"/>
            </a:avLst>
          </a:prstGeom>
          <a:solidFill>
            <a:srgbClr val="EE6F1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4">
            <a:hlinkClick r:id="rId5" action="ppaction://hlinksldjump"/>
          </p:cNvPr>
          <p:cNvSpPr/>
          <p:nvPr/>
        </p:nvSpPr>
        <p:spPr>
          <a:xfrm>
            <a:off x="3431100" y="3861025"/>
            <a:ext cx="2281800" cy="7251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4">
            <a:hlinkClick r:id="rId3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204654" y="3992575"/>
            <a:ext cx="18606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JUEGO 1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61" name="Google Shape;161;p24">
            <a:hlinkClick r:id="rId6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3641704" y="3992575"/>
            <a:ext cx="18606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bg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JUEGO</a:t>
            </a:r>
            <a:r>
              <a:rPr lang="es-ES" dirty="0">
                <a:solidFill>
                  <a:schemeClr val="bg1"/>
                </a:solidFill>
              </a:rPr>
              <a:t> 2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62" name="Google Shape;162;p24">
            <a:hlinkClick r:id="rId3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6078754" y="3992575"/>
            <a:ext cx="18606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JUEGO</a:t>
            </a:r>
            <a:r>
              <a:rPr lang="en" dirty="0">
                <a:solidFill>
                  <a:schemeClr val="lt1"/>
                </a:solidFill>
              </a:rPr>
              <a:t> 3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33"/>
          <p:cNvSpPr txBox="1">
            <a:spLocks noGrp="1"/>
          </p:cNvSpPr>
          <p:nvPr>
            <p:ph type="title"/>
          </p:nvPr>
        </p:nvSpPr>
        <p:spPr>
          <a:xfrm>
            <a:off x="879600" y="1197275"/>
            <a:ext cx="36924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JUEGO 1</a:t>
            </a:r>
            <a:endParaRPr dirty="0"/>
          </a:p>
        </p:txBody>
      </p:sp>
      <p:sp>
        <p:nvSpPr>
          <p:cNvPr id="906" name="Google Shape;906;p33"/>
          <p:cNvSpPr txBox="1">
            <a:spLocks noGrp="1"/>
          </p:cNvSpPr>
          <p:nvPr>
            <p:ph type="title" idx="2"/>
          </p:nvPr>
        </p:nvSpPr>
        <p:spPr>
          <a:xfrm>
            <a:off x="1133600" y="2461471"/>
            <a:ext cx="3692400" cy="4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/>
              <a:t>¿Quién soy?</a:t>
            </a:r>
            <a:endParaRPr sz="3600" i="1" dirty="0"/>
          </a:p>
        </p:txBody>
      </p:sp>
      <p:sp>
        <p:nvSpPr>
          <p:cNvPr id="907" name="Google Shape;907;p33">
            <a:hlinkClick r:id="rId3" action="ppaction://hlinksldjump"/>
          </p:cNvPr>
          <p:cNvSpPr/>
          <p:nvPr/>
        </p:nvSpPr>
        <p:spPr>
          <a:xfrm>
            <a:off x="1713934" y="3758067"/>
            <a:ext cx="1530600" cy="6075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33">
            <a:hlinkClick r:id="rId4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855234" y="3868317"/>
            <a:ext cx="1248000" cy="3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Empezar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975" name="Google Shape;975;p33">
            <a:hlinkClick r:id="rId5" action="ppaction://hlinksldjump"/>
          </p:cNvPr>
          <p:cNvSpPr/>
          <p:nvPr/>
        </p:nvSpPr>
        <p:spPr>
          <a:xfrm>
            <a:off x="8313050" y="211800"/>
            <a:ext cx="621000" cy="62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33">
            <a:hlinkClick r:id="rId5" action="ppaction://hlinksldjump"/>
          </p:cNvPr>
          <p:cNvSpPr/>
          <p:nvPr/>
        </p:nvSpPr>
        <p:spPr>
          <a:xfrm>
            <a:off x="8445463" y="358115"/>
            <a:ext cx="356252" cy="328462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02" name="Picture 6" descr="Ilustración de conjunto de instrumentos de laboratorio de química | Vector  Gratis">
            <a:extLst>
              <a:ext uri="{FF2B5EF4-FFF2-40B4-BE49-F238E27FC236}">
                <a16:creationId xmlns:a16="http://schemas.microsoft.com/office/drawing/2014/main" id="{EB421C52-BB87-40C4-8F15-4C670D980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886" y="1920704"/>
            <a:ext cx="2444863" cy="244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BOTON">
            <a:extLst>
              <a:ext uri="{FF2B5EF4-FFF2-40B4-BE49-F238E27FC236}">
                <a16:creationId xmlns:a16="http://schemas.microsoft.com/office/drawing/2014/main" id="{467B80BB-A2AA-4EF4-9764-7F5688862F7F}"/>
              </a:ext>
            </a:extLst>
          </p:cNvPr>
          <p:cNvGrpSpPr/>
          <p:nvPr/>
        </p:nvGrpSpPr>
        <p:grpSpPr>
          <a:xfrm>
            <a:off x="573457" y="3558326"/>
            <a:ext cx="1779815" cy="1436914"/>
            <a:chOff x="326571" y="3494315"/>
            <a:chExt cx="1779815" cy="1436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9197F5D6-84CC-4ABC-8B74-88033F8386BA}"/>
                </a:ext>
              </a:extLst>
            </p:cNvPr>
            <p:cNvSpPr/>
            <p:nvPr/>
          </p:nvSpPr>
          <p:spPr>
            <a:xfrm>
              <a:off x="326571" y="3494315"/>
              <a:ext cx="1779815" cy="14369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A04C3C8E-5BC8-410C-90E4-10AFFE565F46}"/>
                </a:ext>
              </a:extLst>
            </p:cNvPr>
            <p:cNvSpPr/>
            <p:nvPr/>
          </p:nvSpPr>
          <p:spPr>
            <a:xfrm>
              <a:off x="591910" y="3637189"/>
              <a:ext cx="1249136" cy="1151165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0" name="RULETA">
            <a:extLst>
              <a:ext uri="{FF2B5EF4-FFF2-40B4-BE49-F238E27FC236}">
                <a16:creationId xmlns:a16="http://schemas.microsoft.com/office/drawing/2014/main" id="{180B32DD-2BD2-4762-AE23-03F2987D234E}"/>
              </a:ext>
            </a:extLst>
          </p:cNvPr>
          <p:cNvGrpSpPr/>
          <p:nvPr/>
        </p:nvGrpSpPr>
        <p:grpSpPr>
          <a:xfrm>
            <a:off x="2425578" y="0"/>
            <a:ext cx="7750629" cy="5338535"/>
            <a:chOff x="3575957" y="490764"/>
            <a:chExt cx="7750629" cy="5338535"/>
          </a:xfrm>
        </p:grpSpPr>
        <p:graphicFrame>
          <p:nvGraphicFramePr>
            <p:cNvPr id="4" name="RULETA">
              <a:extLst>
                <a:ext uri="{FF2B5EF4-FFF2-40B4-BE49-F238E27FC236}">
                  <a16:creationId xmlns:a16="http://schemas.microsoft.com/office/drawing/2014/main" id="{C50225E2-D74F-47D5-8348-D68AD1C4CCB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22794464"/>
                </p:ext>
              </p:extLst>
            </p:nvPr>
          </p:nvGraphicFramePr>
          <p:xfrm>
            <a:off x="3575957" y="490764"/>
            <a:ext cx="7750629" cy="53385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BEE8ED6-073B-46C0-A8B5-4592922E8621}"/>
                </a:ext>
              </a:extLst>
            </p:cNvPr>
            <p:cNvSpPr/>
            <p:nvPr/>
          </p:nvSpPr>
          <p:spPr>
            <a:xfrm>
              <a:off x="6813062" y="2571750"/>
              <a:ext cx="1276418" cy="125619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95E9705D-94F8-4011-883A-9032A2E0220A}"/>
              </a:ext>
            </a:extLst>
          </p:cNvPr>
          <p:cNvSpPr/>
          <p:nvPr/>
        </p:nvSpPr>
        <p:spPr>
          <a:xfrm rot="1021197">
            <a:off x="3280052" y="430387"/>
            <a:ext cx="1447074" cy="1217015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Google Shape;1041;p34">
            <a:hlinkClick r:id="rId3" action="ppaction://hlinksldjump"/>
            <a:extLst>
              <a:ext uri="{FF2B5EF4-FFF2-40B4-BE49-F238E27FC236}">
                <a16:creationId xmlns:a16="http://schemas.microsoft.com/office/drawing/2014/main" id="{F756B028-9A0E-4504-A39A-588CD81F343B}"/>
              </a:ext>
            </a:extLst>
          </p:cNvPr>
          <p:cNvSpPr/>
          <p:nvPr/>
        </p:nvSpPr>
        <p:spPr>
          <a:xfrm>
            <a:off x="326571" y="245255"/>
            <a:ext cx="621000" cy="62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042;p34">
            <a:extLst>
              <a:ext uri="{FF2B5EF4-FFF2-40B4-BE49-F238E27FC236}">
                <a16:creationId xmlns:a16="http://schemas.microsoft.com/office/drawing/2014/main" id="{AC240CB5-5360-4A3F-B53A-23576478703D}"/>
              </a:ext>
            </a:extLst>
          </p:cNvPr>
          <p:cNvSpPr/>
          <p:nvPr/>
        </p:nvSpPr>
        <p:spPr>
          <a:xfrm>
            <a:off x="458984" y="391570"/>
            <a:ext cx="356252" cy="328462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D2EB4D1-AA7E-4D2E-9F7B-9229BEF8C51C}"/>
              </a:ext>
            </a:extLst>
          </p:cNvPr>
          <p:cNvSpPr/>
          <p:nvPr/>
        </p:nvSpPr>
        <p:spPr>
          <a:xfrm>
            <a:off x="181604" y="3035700"/>
            <a:ext cx="2563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PRESS</a:t>
            </a:r>
          </a:p>
        </p:txBody>
      </p:sp>
    </p:spTree>
    <p:extLst>
      <p:ext uri="{BB962C8B-B14F-4D97-AF65-F5344CB8AC3E}">
        <p14:creationId xmlns:p14="http://schemas.microsoft.com/office/powerpoint/2010/main" val="113615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34"/>
          <p:cNvSpPr txBox="1">
            <a:spLocks noGrp="1"/>
          </p:cNvSpPr>
          <p:nvPr>
            <p:ph type="title"/>
          </p:nvPr>
        </p:nvSpPr>
        <p:spPr>
          <a:xfrm>
            <a:off x="667976" y="336273"/>
            <a:ext cx="7437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VEAMOS QUIÉN HAY DETRÁS DE CADA COLOR…</a:t>
            </a:r>
            <a:endParaRPr dirty="0"/>
          </a:p>
        </p:txBody>
      </p:sp>
      <p:grpSp>
        <p:nvGrpSpPr>
          <p:cNvPr id="990" name="BELLEZA"/>
          <p:cNvGrpSpPr/>
          <p:nvPr/>
        </p:nvGrpSpPr>
        <p:grpSpPr>
          <a:xfrm>
            <a:off x="3444983" y="1438879"/>
            <a:ext cx="2182550" cy="1320300"/>
            <a:chOff x="959950" y="1338225"/>
            <a:chExt cx="2182550" cy="1320300"/>
          </a:xfrm>
        </p:grpSpPr>
        <p:sp>
          <p:nvSpPr>
            <p:cNvPr id="991" name="Google Shape;991;p34">
              <a:hlinkClick r:id="rId3" action="ppaction://hlinksldjump"/>
            </p:cNvPr>
            <p:cNvSpPr/>
            <p:nvPr/>
          </p:nvSpPr>
          <p:spPr>
            <a:xfrm>
              <a:off x="960000" y="1338225"/>
              <a:ext cx="2182500" cy="1320300"/>
            </a:xfrm>
            <a:prstGeom prst="roundRect">
              <a:avLst>
                <a:gd name="adj" fmla="val 11764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2" name="Google Shape;992;p34"/>
            <p:cNvGrpSpPr/>
            <p:nvPr/>
          </p:nvGrpSpPr>
          <p:grpSpPr>
            <a:xfrm>
              <a:off x="1106445" y="1463823"/>
              <a:ext cx="534116" cy="108301"/>
              <a:chOff x="728146" y="657962"/>
              <a:chExt cx="991122" cy="200968"/>
            </a:xfrm>
          </p:grpSpPr>
          <p:sp>
            <p:nvSpPr>
              <p:cNvPr id="993" name="Google Shape;993;p34"/>
              <p:cNvSpPr/>
              <p:nvPr/>
            </p:nvSpPr>
            <p:spPr>
              <a:xfrm>
                <a:off x="728146" y="657962"/>
                <a:ext cx="198941" cy="200968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2182" extrusionOk="0">
                    <a:moveTo>
                      <a:pt x="1080" y="0"/>
                    </a:moveTo>
                    <a:cubicBezTo>
                      <a:pt x="484" y="0"/>
                      <a:pt x="1" y="489"/>
                      <a:pt x="1" y="1091"/>
                    </a:cubicBezTo>
                    <a:cubicBezTo>
                      <a:pt x="1" y="1692"/>
                      <a:pt x="484" y="2181"/>
                      <a:pt x="1080" y="2181"/>
                    </a:cubicBezTo>
                    <a:cubicBezTo>
                      <a:pt x="1676" y="2181"/>
                      <a:pt x="2159" y="1692"/>
                      <a:pt x="2159" y="1091"/>
                    </a:cubicBezTo>
                    <a:cubicBezTo>
                      <a:pt x="2159" y="488"/>
                      <a:pt x="1676" y="0"/>
                      <a:pt x="10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miter lim="14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34"/>
              <p:cNvSpPr/>
              <p:nvPr/>
            </p:nvSpPr>
            <p:spPr>
              <a:xfrm>
                <a:off x="1124191" y="657962"/>
                <a:ext cx="198941" cy="200968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2182" extrusionOk="0">
                    <a:moveTo>
                      <a:pt x="1080" y="0"/>
                    </a:moveTo>
                    <a:cubicBezTo>
                      <a:pt x="484" y="0"/>
                      <a:pt x="1" y="489"/>
                      <a:pt x="1" y="1091"/>
                    </a:cubicBezTo>
                    <a:cubicBezTo>
                      <a:pt x="1" y="1692"/>
                      <a:pt x="484" y="2181"/>
                      <a:pt x="1080" y="2181"/>
                    </a:cubicBezTo>
                    <a:cubicBezTo>
                      <a:pt x="1676" y="2181"/>
                      <a:pt x="2159" y="1692"/>
                      <a:pt x="2159" y="1091"/>
                    </a:cubicBezTo>
                    <a:cubicBezTo>
                      <a:pt x="2159" y="488"/>
                      <a:pt x="1676" y="0"/>
                      <a:pt x="10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miter lim="14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34"/>
              <p:cNvSpPr/>
              <p:nvPr/>
            </p:nvSpPr>
            <p:spPr>
              <a:xfrm>
                <a:off x="1520235" y="657962"/>
                <a:ext cx="199034" cy="200968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2182" extrusionOk="0">
                    <a:moveTo>
                      <a:pt x="1080" y="0"/>
                    </a:moveTo>
                    <a:cubicBezTo>
                      <a:pt x="484" y="0"/>
                      <a:pt x="1" y="489"/>
                      <a:pt x="1" y="1091"/>
                    </a:cubicBezTo>
                    <a:cubicBezTo>
                      <a:pt x="1" y="1692"/>
                      <a:pt x="484" y="2181"/>
                      <a:pt x="1080" y="2181"/>
                    </a:cubicBezTo>
                    <a:cubicBezTo>
                      <a:pt x="1677" y="2181"/>
                      <a:pt x="2160" y="1692"/>
                      <a:pt x="2160" y="1091"/>
                    </a:cubicBezTo>
                    <a:cubicBezTo>
                      <a:pt x="2160" y="488"/>
                      <a:pt x="1677" y="0"/>
                      <a:pt x="10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miter lim="14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6" name="Google Shape;996;p34"/>
            <p:cNvSpPr/>
            <p:nvPr/>
          </p:nvSpPr>
          <p:spPr>
            <a:xfrm rot="10800000" flipH="1">
              <a:off x="959950" y="1623175"/>
              <a:ext cx="2182545" cy="59025"/>
            </a:xfrm>
            <a:custGeom>
              <a:avLst/>
              <a:gdLst/>
              <a:ahLst/>
              <a:cxnLst/>
              <a:rect l="l" t="t" r="r" b="b"/>
              <a:pathLst>
                <a:path w="63710" h="1" fill="none" extrusionOk="0">
                  <a:moveTo>
                    <a:pt x="0" y="0"/>
                  </a:moveTo>
                  <a:lnTo>
                    <a:pt x="63709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7" name="PROFESIÓN"/>
          <p:cNvGrpSpPr/>
          <p:nvPr/>
        </p:nvGrpSpPr>
        <p:grpSpPr>
          <a:xfrm>
            <a:off x="4953564" y="3164265"/>
            <a:ext cx="2182550" cy="1320300"/>
            <a:chOff x="959950" y="1338225"/>
            <a:chExt cx="2182550" cy="13203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998" name="Google Shape;998;p34">
              <a:hlinkClick r:id="rId4" action="ppaction://hlinksldjump"/>
            </p:cNvPr>
            <p:cNvSpPr/>
            <p:nvPr/>
          </p:nvSpPr>
          <p:spPr>
            <a:xfrm>
              <a:off x="960000" y="1338225"/>
              <a:ext cx="2182500" cy="1320300"/>
            </a:xfrm>
            <a:prstGeom prst="roundRect">
              <a:avLst>
                <a:gd name="adj" fmla="val 11764"/>
              </a:avLst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9" name="Google Shape;999;p34"/>
            <p:cNvGrpSpPr/>
            <p:nvPr/>
          </p:nvGrpSpPr>
          <p:grpSpPr>
            <a:xfrm>
              <a:off x="1106445" y="1463823"/>
              <a:ext cx="534116" cy="108301"/>
              <a:chOff x="728146" y="657962"/>
              <a:chExt cx="991122" cy="200968"/>
            </a:xfrm>
            <a:grpFill/>
          </p:grpSpPr>
          <p:sp>
            <p:nvSpPr>
              <p:cNvPr id="1000" name="Google Shape;1000;p34"/>
              <p:cNvSpPr/>
              <p:nvPr/>
            </p:nvSpPr>
            <p:spPr>
              <a:xfrm>
                <a:off x="728146" y="657962"/>
                <a:ext cx="198941" cy="200968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2182" extrusionOk="0">
                    <a:moveTo>
                      <a:pt x="1080" y="0"/>
                    </a:moveTo>
                    <a:cubicBezTo>
                      <a:pt x="484" y="0"/>
                      <a:pt x="1" y="489"/>
                      <a:pt x="1" y="1091"/>
                    </a:cubicBezTo>
                    <a:cubicBezTo>
                      <a:pt x="1" y="1692"/>
                      <a:pt x="484" y="2181"/>
                      <a:pt x="1080" y="2181"/>
                    </a:cubicBezTo>
                    <a:cubicBezTo>
                      <a:pt x="1676" y="2181"/>
                      <a:pt x="2159" y="1692"/>
                      <a:pt x="2159" y="1091"/>
                    </a:cubicBezTo>
                    <a:cubicBezTo>
                      <a:pt x="2159" y="488"/>
                      <a:pt x="1676" y="0"/>
                      <a:pt x="10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miter lim="14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34"/>
              <p:cNvSpPr/>
              <p:nvPr/>
            </p:nvSpPr>
            <p:spPr>
              <a:xfrm>
                <a:off x="1124191" y="657962"/>
                <a:ext cx="198941" cy="200968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2182" extrusionOk="0">
                    <a:moveTo>
                      <a:pt x="1080" y="0"/>
                    </a:moveTo>
                    <a:cubicBezTo>
                      <a:pt x="484" y="0"/>
                      <a:pt x="1" y="489"/>
                      <a:pt x="1" y="1091"/>
                    </a:cubicBezTo>
                    <a:cubicBezTo>
                      <a:pt x="1" y="1692"/>
                      <a:pt x="484" y="2181"/>
                      <a:pt x="1080" y="2181"/>
                    </a:cubicBezTo>
                    <a:cubicBezTo>
                      <a:pt x="1676" y="2181"/>
                      <a:pt x="2159" y="1692"/>
                      <a:pt x="2159" y="1091"/>
                    </a:cubicBezTo>
                    <a:cubicBezTo>
                      <a:pt x="2159" y="488"/>
                      <a:pt x="1676" y="0"/>
                      <a:pt x="10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4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02" name="Google Shape;1002;p34"/>
              <p:cNvSpPr/>
              <p:nvPr/>
            </p:nvSpPr>
            <p:spPr>
              <a:xfrm>
                <a:off x="1520235" y="657962"/>
                <a:ext cx="199034" cy="200968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2182" extrusionOk="0">
                    <a:moveTo>
                      <a:pt x="1080" y="0"/>
                    </a:moveTo>
                    <a:cubicBezTo>
                      <a:pt x="484" y="0"/>
                      <a:pt x="1" y="489"/>
                      <a:pt x="1" y="1091"/>
                    </a:cubicBezTo>
                    <a:cubicBezTo>
                      <a:pt x="1" y="1692"/>
                      <a:pt x="484" y="2181"/>
                      <a:pt x="1080" y="2181"/>
                    </a:cubicBezTo>
                    <a:cubicBezTo>
                      <a:pt x="1677" y="2181"/>
                      <a:pt x="2160" y="1692"/>
                      <a:pt x="2160" y="1091"/>
                    </a:cubicBezTo>
                    <a:cubicBezTo>
                      <a:pt x="2160" y="488"/>
                      <a:pt x="1677" y="0"/>
                      <a:pt x="10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miter lim="14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03" name="Google Shape;1003;p34"/>
            <p:cNvSpPr/>
            <p:nvPr/>
          </p:nvSpPr>
          <p:spPr>
            <a:xfrm rot="10800000" flipH="1">
              <a:off x="959950" y="1623175"/>
              <a:ext cx="2182545" cy="59025"/>
            </a:xfrm>
            <a:custGeom>
              <a:avLst/>
              <a:gdLst/>
              <a:ahLst/>
              <a:cxnLst/>
              <a:rect l="l" t="t" r="r" b="b"/>
              <a:pathLst>
                <a:path w="63710" h="1" fill="none" extrusionOk="0">
                  <a:moveTo>
                    <a:pt x="0" y="0"/>
                  </a:moveTo>
                  <a:lnTo>
                    <a:pt x="63709" y="0"/>
                  </a:lnTo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4" name="TAREA DEL HOGAR"/>
          <p:cNvGrpSpPr/>
          <p:nvPr/>
        </p:nvGrpSpPr>
        <p:grpSpPr>
          <a:xfrm>
            <a:off x="6064211" y="1432274"/>
            <a:ext cx="2182550" cy="1320300"/>
            <a:chOff x="959950" y="1338225"/>
            <a:chExt cx="2182550" cy="1320300"/>
          </a:xfrm>
        </p:grpSpPr>
        <p:sp>
          <p:nvSpPr>
            <p:cNvPr id="1005" name="Google Shape;1005;p34">
              <a:hlinkClick r:id="rId5" action="ppaction://hlinksldjump"/>
            </p:cNvPr>
            <p:cNvSpPr/>
            <p:nvPr/>
          </p:nvSpPr>
          <p:spPr>
            <a:xfrm>
              <a:off x="960000" y="1338225"/>
              <a:ext cx="2182500" cy="1320300"/>
            </a:xfrm>
            <a:prstGeom prst="roundRect">
              <a:avLst>
                <a:gd name="adj" fmla="val 11764"/>
              </a:avLst>
            </a:prstGeom>
            <a:solidFill>
              <a:srgbClr val="99663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6" name="Google Shape;1006;p34"/>
            <p:cNvGrpSpPr/>
            <p:nvPr/>
          </p:nvGrpSpPr>
          <p:grpSpPr>
            <a:xfrm>
              <a:off x="1106445" y="1463823"/>
              <a:ext cx="534116" cy="108301"/>
              <a:chOff x="728146" y="657962"/>
              <a:chExt cx="991122" cy="200968"/>
            </a:xfrm>
          </p:grpSpPr>
          <p:sp>
            <p:nvSpPr>
              <p:cNvPr id="1007" name="Google Shape;1007;p34"/>
              <p:cNvSpPr/>
              <p:nvPr/>
            </p:nvSpPr>
            <p:spPr>
              <a:xfrm>
                <a:off x="728146" y="657962"/>
                <a:ext cx="198941" cy="200968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2182" extrusionOk="0">
                    <a:moveTo>
                      <a:pt x="1080" y="0"/>
                    </a:moveTo>
                    <a:cubicBezTo>
                      <a:pt x="484" y="0"/>
                      <a:pt x="1" y="489"/>
                      <a:pt x="1" y="1091"/>
                    </a:cubicBezTo>
                    <a:cubicBezTo>
                      <a:pt x="1" y="1692"/>
                      <a:pt x="484" y="2181"/>
                      <a:pt x="1080" y="2181"/>
                    </a:cubicBezTo>
                    <a:cubicBezTo>
                      <a:pt x="1676" y="2181"/>
                      <a:pt x="2159" y="1692"/>
                      <a:pt x="2159" y="1091"/>
                    </a:cubicBezTo>
                    <a:cubicBezTo>
                      <a:pt x="2159" y="488"/>
                      <a:pt x="1676" y="0"/>
                      <a:pt x="10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miter lim="14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34"/>
              <p:cNvSpPr/>
              <p:nvPr/>
            </p:nvSpPr>
            <p:spPr>
              <a:xfrm>
                <a:off x="1124191" y="657962"/>
                <a:ext cx="198941" cy="200968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2182" extrusionOk="0">
                    <a:moveTo>
                      <a:pt x="1080" y="0"/>
                    </a:moveTo>
                    <a:cubicBezTo>
                      <a:pt x="484" y="0"/>
                      <a:pt x="1" y="489"/>
                      <a:pt x="1" y="1091"/>
                    </a:cubicBezTo>
                    <a:cubicBezTo>
                      <a:pt x="1" y="1692"/>
                      <a:pt x="484" y="2181"/>
                      <a:pt x="1080" y="2181"/>
                    </a:cubicBezTo>
                    <a:cubicBezTo>
                      <a:pt x="1676" y="2181"/>
                      <a:pt x="2159" y="1692"/>
                      <a:pt x="2159" y="1091"/>
                    </a:cubicBezTo>
                    <a:cubicBezTo>
                      <a:pt x="2159" y="488"/>
                      <a:pt x="1676" y="0"/>
                      <a:pt x="10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miter lim="14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34"/>
              <p:cNvSpPr/>
              <p:nvPr/>
            </p:nvSpPr>
            <p:spPr>
              <a:xfrm>
                <a:off x="1520235" y="657962"/>
                <a:ext cx="199034" cy="200968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2182" extrusionOk="0">
                    <a:moveTo>
                      <a:pt x="1080" y="0"/>
                    </a:moveTo>
                    <a:cubicBezTo>
                      <a:pt x="484" y="0"/>
                      <a:pt x="1" y="489"/>
                      <a:pt x="1" y="1091"/>
                    </a:cubicBezTo>
                    <a:cubicBezTo>
                      <a:pt x="1" y="1692"/>
                      <a:pt x="484" y="2181"/>
                      <a:pt x="1080" y="2181"/>
                    </a:cubicBezTo>
                    <a:cubicBezTo>
                      <a:pt x="1677" y="2181"/>
                      <a:pt x="2160" y="1692"/>
                      <a:pt x="2160" y="1091"/>
                    </a:cubicBezTo>
                    <a:cubicBezTo>
                      <a:pt x="2160" y="488"/>
                      <a:pt x="1677" y="0"/>
                      <a:pt x="10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miter lim="14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0" name="Google Shape;1010;p34"/>
            <p:cNvSpPr/>
            <p:nvPr/>
          </p:nvSpPr>
          <p:spPr>
            <a:xfrm rot="10800000" flipH="1">
              <a:off x="959950" y="1623175"/>
              <a:ext cx="2182545" cy="59025"/>
            </a:xfrm>
            <a:custGeom>
              <a:avLst/>
              <a:gdLst/>
              <a:ahLst/>
              <a:cxnLst/>
              <a:rect l="l" t="t" r="r" b="b"/>
              <a:pathLst>
                <a:path w="63710" h="1" fill="none" extrusionOk="0">
                  <a:moveTo>
                    <a:pt x="0" y="0"/>
                  </a:moveTo>
                  <a:lnTo>
                    <a:pt x="63709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1" name="DEPORTE"/>
          <p:cNvGrpSpPr/>
          <p:nvPr/>
        </p:nvGrpSpPr>
        <p:grpSpPr>
          <a:xfrm>
            <a:off x="728058" y="1438879"/>
            <a:ext cx="2182550" cy="1320300"/>
            <a:chOff x="959950" y="1338225"/>
            <a:chExt cx="2182550" cy="1320300"/>
          </a:xfrm>
        </p:grpSpPr>
        <p:sp>
          <p:nvSpPr>
            <p:cNvPr id="1012" name="Google Shape;1012;p34">
              <a:hlinkClick r:id="rId6" action="ppaction://hlinksldjump"/>
            </p:cNvPr>
            <p:cNvSpPr/>
            <p:nvPr/>
          </p:nvSpPr>
          <p:spPr>
            <a:xfrm>
              <a:off x="960000" y="1338225"/>
              <a:ext cx="2182500" cy="1320300"/>
            </a:xfrm>
            <a:prstGeom prst="roundRect">
              <a:avLst>
                <a:gd name="adj" fmla="val 11764"/>
              </a:avLst>
            </a:prstGeom>
            <a:solidFill>
              <a:srgbClr val="92D05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3" name="Google Shape;1013;p34"/>
            <p:cNvGrpSpPr/>
            <p:nvPr/>
          </p:nvGrpSpPr>
          <p:grpSpPr>
            <a:xfrm>
              <a:off x="1106445" y="1463823"/>
              <a:ext cx="534116" cy="108301"/>
              <a:chOff x="728146" y="657962"/>
              <a:chExt cx="991122" cy="200968"/>
            </a:xfrm>
          </p:grpSpPr>
          <p:sp>
            <p:nvSpPr>
              <p:cNvPr id="1014" name="Google Shape;1014;p34"/>
              <p:cNvSpPr/>
              <p:nvPr/>
            </p:nvSpPr>
            <p:spPr>
              <a:xfrm>
                <a:off x="728146" y="657962"/>
                <a:ext cx="198941" cy="200968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2182" extrusionOk="0">
                    <a:moveTo>
                      <a:pt x="1080" y="0"/>
                    </a:moveTo>
                    <a:cubicBezTo>
                      <a:pt x="484" y="0"/>
                      <a:pt x="1" y="489"/>
                      <a:pt x="1" y="1091"/>
                    </a:cubicBezTo>
                    <a:cubicBezTo>
                      <a:pt x="1" y="1692"/>
                      <a:pt x="484" y="2181"/>
                      <a:pt x="1080" y="2181"/>
                    </a:cubicBezTo>
                    <a:cubicBezTo>
                      <a:pt x="1676" y="2181"/>
                      <a:pt x="2159" y="1692"/>
                      <a:pt x="2159" y="1091"/>
                    </a:cubicBezTo>
                    <a:cubicBezTo>
                      <a:pt x="2159" y="488"/>
                      <a:pt x="1676" y="0"/>
                      <a:pt x="10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miter lim="14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34"/>
              <p:cNvSpPr/>
              <p:nvPr/>
            </p:nvSpPr>
            <p:spPr>
              <a:xfrm>
                <a:off x="1124191" y="657962"/>
                <a:ext cx="198941" cy="200968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2182" extrusionOk="0">
                    <a:moveTo>
                      <a:pt x="1080" y="0"/>
                    </a:moveTo>
                    <a:cubicBezTo>
                      <a:pt x="484" y="0"/>
                      <a:pt x="1" y="489"/>
                      <a:pt x="1" y="1091"/>
                    </a:cubicBezTo>
                    <a:cubicBezTo>
                      <a:pt x="1" y="1692"/>
                      <a:pt x="484" y="2181"/>
                      <a:pt x="1080" y="2181"/>
                    </a:cubicBezTo>
                    <a:cubicBezTo>
                      <a:pt x="1676" y="2181"/>
                      <a:pt x="2159" y="1692"/>
                      <a:pt x="2159" y="1091"/>
                    </a:cubicBezTo>
                    <a:cubicBezTo>
                      <a:pt x="2159" y="488"/>
                      <a:pt x="1676" y="0"/>
                      <a:pt x="10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miter lim="14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34"/>
              <p:cNvSpPr/>
              <p:nvPr/>
            </p:nvSpPr>
            <p:spPr>
              <a:xfrm>
                <a:off x="1520235" y="657962"/>
                <a:ext cx="199034" cy="200968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2182" extrusionOk="0">
                    <a:moveTo>
                      <a:pt x="1080" y="0"/>
                    </a:moveTo>
                    <a:cubicBezTo>
                      <a:pt x="484" y="0"/>
                      <a:pt x="1" y="489"/>
                      <a:pt x="1" y="1091"/>
                    </a:cubicBezTo>
                    <a:cubicBezTo>
                      <a:pt x="1" y="1692"/>
                      <a:pt x="484" y="2181"/>
                      <a:pt x="1080" y="2181"/>
                    </a:cubicBezTo>
                    <a:cubicBezTo>
                      <a:pt x="1677" y="2181"/>
                      <a:pt x="2160" y="1692"/>
                      <a:pt x="2160" y="1091"/>
                    </a:cubicBezTo>
                    <a:cubicBezTo>
                      <a:pt x="2160" y="488"/>
                      <a:pt x="1677" y="0"/>
                      <a:pt x="10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miter lim="14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7" name="Google Shape;1017;p34"/>
            <p:cNvSpPr/>
            <p:nvPr/>
          </p:nvSpPr>
          <p:spPr>
            <a:xfrm rot="10800000" flipH="1">
              <a:off x="959950" y="1623175"/>
              <a:ext cx="2182545" cy="59025"/>
            </a:xfrm>
            <a:custGeom>
              <a:avLst/>
              <a:gdLst/>
              <a:ahLst/>
              <a:cxnLst/>
              <a:rect l="l" t="t" r="r" b="b"/>
              <a:pathLst>
                <a:path w="63710" h="1" fill="none" extrusionOk="0">
                  <a:moveTo>
                    <a:pt x="0" y="0"/>
                  </a:moveTo>
                  <a:lnTo>
                    <a:pt x="63709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032" name="Google Shape;1032;p34"/>
          <p:cNvGraphicFramePr/>
          <p:nvPr>
            <p:extLst>
              <p:ext uri="{D42A27DB-BD31-4B8C-83A1-F6EECF244321}">
                <p14:modId xmlns:p14="http://schemas.microsoft.com/office/powerpoint/2010/main" val="3407199716"/>
              </p:ext>
            </p:extLst>
          </p:nvPr>
        </p:nvGraphicFramePr>
        <p:xfrm>
          <a:off x="911122" y="2026533"/>
          <a:ext cx="1775525" cy="396210"/>
        </p:xfrm>
        <a:graphic>
          <a:graphicData uri="http://schemas.openxmlformats.org/drawingml/2006/table">
            <a:tbl>
              <a:tblPr>
                <a:noFill/>
                <a:tableStyleId>{5772BB06-0FA9-4E24-8CB3-C29CAA4767EF}</a:tableStyleId>
              </a:tblPr>
              <a:tblGrid>
                <a:gridCol w="177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Científica</a:t>
                      </a:r>
                      <a:r>
                        <a:rPr lang="es-ES" b="1" dirty="0">
                          <a:latin typeface="Comic Sans MS" panose="030F0702030302020204" pitchFamily="66" charset="0"/>
                        </a:rPr>
                        <a:t> 1</a:t>
                      </a:r>
                      <a:endParaRPr b="1" dirty="0">
                        <a:latin typeface="Comic Sans MS" panose="030F0702030302020204" pitchFamily="66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33" name="Google Shape;1033;p34"/>
          <p:cNvGraphicFramePr/>
          <p:nvPr>
            <p:extLst>
              <p:ext uri="{D42A27DB-BD31-4B8C-83A1-F6EECF244321}">
                <p14:modId xmlns:p14="http://schemas.microsoft.com/office/powerpoint/2010/main" val="2043576082"/>
              </p:ext>
            </p:extLst>
          </p:nvPr>
        </p:nvGraphicFramePr>
        <p:xfrm>
          <a:off x="3583886" y="2026533"/>
          <a:ext cx="1904738" cy="396210"/>
        </p:xfrm>
        <a:graphic>
          <a:graphicData uri="http://schemas.openxmlformats.org/drawingml/2006/table">
            <a:tbl>
              <a:tblPr>
                <a:noFill/>
                <a:tableStyleId>{5772BB06-0FA9-4E24-8CB3-C29CAA4767EF}</a:tableStyleId>
              </a:tblPr>
              <a:tblGrid>
                <a:gridCol w="1904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Científica</a:t>
                      </a:r>
                      <a:r>
                        <a:rPr lang="es-ES" b="1" dirty="0">
                          <a:latin typeface="Comic Sans MS" panose="030F0702030302020204" pitchFamily="66" charset="0"/>
                        </a:rPr>
                        <a:t> 2</a:t>
                      </a:r>
                      <a:endParaRPr b="1" dirty="0">
                        <a:latin typeface="Comic Sans MS" panose="030F0702030302020204" pitchFamily="66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35" name="Google Shape;1035;p34"/>
          <p:cNvGraphicFramePr/>
          <p:nvPr>
            <p:extLst>
              <p:ext uri="{D42A27DB-BD31-4B8C-83A1-F6EECF244321}">
                <p14:modId xmlns:p14="http://schemas.microsoft.com/office/powerpoint/2010/main" val="1140220507"/>
              </p:ext>
            </p:extLst>
          </p:nvPr>
        </p:nvGraphicFramePr>
        <p:xfrm>
          <a:off x="5207268" y="3704954"/>
          <a:ext cx="1775525" cy="396210"/>
        </p:xfrm>
        <a:graphic>
          <a:graphicData uri="http://schemas.openxmlformats.org/drawingml/2006/table">
            <a:tbl>
              <a:tblPr>
                <a:noFill/>
                <a:tableStyleId>{5772BB06-0FA9-4E24-8CB3-C29CAA4767EF}</a:tableStyleId>
              </a:tblPr>
              <a:tblGrid>
                <a:gridCol w="177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634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Científica</a:t>
                      </a:r>
                      <a:r>
                        <a:rPr lang="es-ES" b="1" dirty="0">
                          <a:latin typeface="Comic Sans MS" panose="030F0702030302020204" pitchFamily="66" charset="0"/>
                        </a:rPr>
                        <a:t> 5</a:t>
                      </a:r>
                      <a:endParaRPr b="1" dirty="0">
                        <a:latin typeface="Comic Sans MS" panose="030F0702030302020204" pitchFamily="66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36" name="Google Shape;1036;p34"/>
          <p:cNvGraphicFramePr/>
          <p:nvPr>
            <p:extLst>
              <p:ext uri="{D42A27DB-BD31-4B8C-83A1-F6EECF244321}">
                <p14:modId xmlns:p14="http://schemas.microsoft.com/office/powerpoint/2010/main" val="3780181072"/>
              </p:ext>
            </p:extLst>
          </p:nvPr>
        </p:nvGraphicFramePr>
        <p:xfrm>
          <a:off x="6267724" y="1996398"/>
          <a:ext cx="1775525" cy="396210"/>
        </p:xfrm>
        <a:graphic>
          <a:graphicData uri="http://schemas.openxmlformats.org/drawingml/2006/table">
            <a:tbl>
              <a:tblPr>
                <a:noFill/>
                <a:tableStyleId>{5772BB06-0FA9-4E24-8CB3-C29CAA4767EF}</a:tableStyleId>
              </a:tblPr>
              <a:tblGrid>
                <a:gridCol w="177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Científica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ES" b="1" dirty="0">
                          <a:latin typeface="Comic Sans MS" panose="030F0702030302020204" pitchFamily="66" charset="0"/>
                        </a:rPr>
                        <a:t>3</a:t>
                      </a:r>
                      <a:endParaRPr b="1" dirty="0">
                        <a:latin typeface="Comic Sans MS" panose="030F0702030302020204" pitchFamily="66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37" name="Google Shape;1037;p34"/>
          <p:cNvSpPr/>
          <p:nvPr/>
        </p:nvSpPr>
        <p:spPr>
          <a:xfrm>
            <a:off x="4536258" y="4701452"/>
            <a:ext cx="147600" cy="14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34"/>
          <p:cNvSpPr/>
          <p:nvPr/>
        </p:nvSpPr>
        <p:spPr>
          <a:xfrm>
            <a:off x="4238876" y="4701452"/>
            <a:ext cx="147600" cy="1476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34">
            <a:hlinkClick r:id="rId8" action="ppaction://hlinksldjump"/>
          </p:cNvPr>
          <p:cNvSpPr/>
          <p:nvPr/>
        </p:nvSpPr>
        <p:spPr>
          <a:xfrm rot="10800000">
            <a:off x="380889" y="4499402"/>
            <a:ext cx="391200" cy="404100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D7EFF96-C918-42FA-B5F3-C06437D114F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9" name="PROFESIÓN">
            <a:extLst>
              <a:ext uri="{FF2B5EF4-FFF2-40B4-BE49-F238E27FC236}">
                <a16:creationId xmlns:a16="http://schemas.microsoft.com/office/drawing/2014/main" id="{B9C5B112-3642-4C1F-A192-8EA8AC26A25C}"/>
              </a:ext>
            </a:extLst>
          </p:cNvPr>
          <p:cNvGrpSpPr/>
          <p:nvPr/>
        </p:nvGrpSpPr>
        <p:grpSpPr>
          <a:xfrm>
            <a:off x="1940188" y="3164265"/>
            <a:ext cx="2250250" cy="1320300"/>
            <a:chOff x="910542" y="1358370"/>
            <a:chExt cx="2250250" cy="1320300"/>
          </a:xfrm>
        </p:grpSpPr>
        <p:sp>
          <p:nvSpPr>
            <p:cNvPr id="40" name="Google Shape;998;p34">
              <a:hlinkClick r:id="rId9" action="ppaction://hlinksldjump"/>
              <a:extLst>
                <a:ext uri="{FF2B5EF4-FFF2-40B4-BE49-F238E27FC236}">
                  <a16:creationId xmlns:a16="http://schemas.microsoft.com/office/drawing/2014/main" id="{49D49A0B-7EA1-456B-99A8-AABC9F6E656C}"/>
                </a:ext>
              </a:extLst>
            </p:cNvPr>
            <p:cNvSpPr/>
            <p:nvPr/>
          </p:nvSpPr>
          <p:spPr>
            <a:xfrm>
              <a:off x="910542" y="1358370"/>
              <a:ext cx="2250250" cy="1320300"/>
            </a:xfrm>
            <a:prstGeom prst="roundRect">
              <a:avLst>
                <a:gd name="adj" fmla="val 11764"/>
              </a:avLst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s-ES" sz="1800" b="1" i="0" u="none" strike="noStrike" dirty="0">
                  <a:solidFill>
                    <a:srgbClr val="000000"/>
                  </a:solidFill>
                  <a:effectLst/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s-ES" sz="1800" b="1" dirty="0"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s-ES" sz="1800" b="1" i="0" u="none" strike="noStrike" dirty="0">
                  <a:solidFill>
                    <a:srgbClr val="000000"/>
                  </a:solidFill>
                  <a:effectLst/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s-ES" b="1" i="0" u="none" strike="noStrike" dirty="0">
                  <a:solidFill>
                    <a:srgbClr val="000000"/>
                  </a:solidFill>
                  <a:effectLst/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rPr>
                <a:t>Científica 4</a:t>
              </a:r>
              <a:endParaRPr lang="es-ES" sz="1800" b="0" i="0" u="none" strike="noStrike" dirty="0">
                <a:effectLst/>
                <a:latin typeface="Arial" panose="020B0604020202020204" pitchFamily="34" charset="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1" name="Google Shape;999;p34">
              <a:extLst>
                <a:ext uri="{FF2B5EF4-FFF2-40B4-BE49-F238E27FC236}">
                  <a16:creationId xmlns:a16="http://schemas.microsoft.com/office/drawing/2014/main" id="{B133EEAD-74C9-4278-B9DA-6E4D4632BC4F}"/>
                </a:ext>
              </a:extLst>
            </p:cNvPr>
            <p:cNvGrpSpPr/>
            <p:nvPr/>
          </p:nvGrpSpPr>
          <p:grpSpPr>
            <a:xfrm>
              <a:off x="1106445" y="1463823"/>
              <a:ext cx="534116" cy="108301"/>
              <a:chOff x="728146" y="657962"/>
              <a:chExt cx="991122" cy="200968"/>
            </a:xfrm>
          </p:grpSpPr>
          <p:sp>
            <p:nvSpPr>
              <p:cNvPr id="43" name="Google Shape;1000;p34">
                <a:extLst>
                  <a:ext uri="{FF2B5EF4-FFF2-40B4-BE49-F238E27FC236}">
                    <a16:creationId xmlns:a16="http://schemas.microsoft.com/office/drawing/2014/main" id="{43643E33-9C42-47FA-B7D3-6E4231FAF445}"/>
                  </a:ext>
                </a:extLst>
              </p:cNvPr>
              <p:cNvSpPr/>
              <p:nvPr/>
            </p:nvSpPr>
            <p:spPr>
              <a:xfrm>
                <a:off x="728146" y="657962"/>
                <a:ext cx="198941" cy="200968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2182" extrusionOk="0">
                    <a:moveTo>
                      <a:pt x="1080" y="0"/>
                    </a:moveTo>
                    <a:cubicBezTo>
                      <a:pt x="484" y="0"/>
                      <a:pt x="1" y="489"/>
                      <a:pt x="1" y="1091"/>
                    </a:cubicBezTo>
                    <a:cubicBezTo>
                      <a:pt x="1" y="1692"/>
                      <a:pt x="484" y="2181"/>
                      <a:pt x="1080" y="2181"/>
                    </a:cubicBezTo>
                    <a:cubicBezTo>
                      <a:pt x="1676" y="2181"/>
                      <a:pt x="2159" y="1692"/>
                      <a:pt x="2159" y="1091"/>
                    </a:cubicBezTo>
                    <a:cubicBezTo>
                      <a:pt x="2159" y="488"/>
                      <a:pt x="1676" y="0"/>
                      <a:pt x="10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miter lim="14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001;p34">
                <a:extLst>
                  <a:ext uri="{FF2B5EF4-FFF2-40B4-BE49-F238E27FC236}">
                    <a16:creationId xmlns:a16="http://schemas.microsoft.com/office/drawing/2014/main" id="{7002F660-8621-4879-A6C9-6C124C7A7AF7}"/>
                  </a:ext>
                </a:extLst>
              </p:cNvPr>
              <p:cNvSpPr/>
              <p:nvPr/>
            </p:nvSpPr>
            <p:spPr>
              <a:xfrm>
                <a:off x="1124191" y="657962"/>
                <a:ext cx="198941" cy="200968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2182" extrusionOk="0">
                    <a:moveTo>
                      <a:pt x="1080" y="0"/>
                    </a:moveTo>
                    <a:cubicBezTo>
                      <a:pt x="484" y="0"/>
                      <a:pt x="1" y="489"/>
                      <a:pt x="1" y="1091"/>
                    </a:cubicBezTo>
                    <a:cubicBezTo>
                      <a:pt x="1" y="1692"/>
                      <a:pt x="484" y="2181"/>
                      <a:pt x="1080" y="2181"/>
                    </a:cubicBezTo>
                    <a:cubicBezTo>
                      <a:pt x="1676" y="2181"/>
                      <a:pt x="2159" y="1692"/>
                      <a:pt x="2159" y="1091"/>
                    </a:cubicBezTo>
                    <a:cubicBezTo>
                      <a:pt x="2159" y="488"/>
                      <a:pt x="1676" y="0"/>
                      <a:pt x="10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miter lim="14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002;p34">
                <a:extLst>
                  <a:ext uri="{FF2B5EF4-FFF2-40B4-BE49-F238E27FC236}">
                    <a16:creationId xmlns:a16="http://schemas.microsoft.com/office/drawing/2014/main" id="{B383A2CB-2625-4176-B6BA-563299C083E5}"/>
                  </a:ext>
                </a:extLst>
              </p:cNvPr>
              <p:cNvSpPr/>
              <p:nvPr/>
            </p:nvSpPr>
            <p:spPr>
              <a:xfrm>
                <a:off x="1520235" y="657962"/>
                <a:ext cx="199034" cy="200968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2182" extrusionOk="0">
                    <a:moveTo>
                      <a:pt x="1080" y="0"/>
                    </a:moveTo>
                    <a:cubicBezTo>
                      <a:pt x="484" y="0"/>
                      <a:pt x="1" y="489"/>
                      <a:pt x="1" y="1091"/>
                    </a:cubicBezTo>
                    <a:cubicBezTo>
                      <a:pt x="1" y="1692"/>
                      <a:pt x="484" y="2181"/>
                      <a:pt x="1080" y="2181"/>
                    </a:cubicBezTo>
                    <a:cubicBezTo>
                      <a:pt x="1677" y="2181"/>
                      <a:pt x="2160" y="1692"/>
                      <a:pt x="2160" y="1091"/>
                    </a:cubicBezTo>
                    <a:cubicBezTo>
                      <a:pt x="2160" y="488"/>
                      <a:pt x="1677" y="0"/>
                      <a:pt x="10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miter lim="14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" name="Google Shape;1003;p34">
              <a:extLst>
                <a:ext uri="{FF2B5EF4-FFF2-40B4-BE49-F238E27FC236}">
                  <a16:creationId xmlns:a16="http://schemas.microsoft.com/office/drawing/2014/main" id="{C1275B78-6674-4772-9379-DC4676F31638}"/>
                </a:ext>
              </a:extLst>
            </p:cNvPr>
            <p:cNvSpPr/>
            <p:nvPr/>
          </p:nvSpPr>
          <p:spPr>
            <a:xfrm rot="10800000" flipH="1">
              <a:off x="959950" y="1623175"/>
              <a:ext cx="2182545" cy="59025"/>
            </a:xfrm>
            <a:custGeom>
              <a:avLst/>
              <a:gdLst/>
              <a:ahLst/>
              <a:cxnLst/>
              <a:rect l="l" t="t" r="r" b="b"/>
              <a:pathLst>
                <a:path w="63710" h="1" fill="none" extrusionOk="0">
                  <a:moveTo>
                    <a:pt x="0" y="0"/>
                  </a:moveTo>
                  <a:lnTo>
                    <a:pt x="63709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4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19DCECA8-F992-403B-B72F-A37AA849854B}"/>
              </a:ext>
            </a:extLst>
          </p:cNvPr>
          <p:cNvCxnSpPr>
            <a:cxnSpLocks/>
          </p:cNvCxnSpPr>
          <p:nvPr/>
        </p:nvCxnSpPr>
        <p:spPr>
          <a:xfrm>
            <a:off x="2229257" y="4101164"/>
            <a:ext cx="177942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Google Shape;1040;p34">
            <a:hlinkClick r:id="rId10" action="ppaction://hlinksldjump"/>
            <a:extLst>
              <a:ext uri="{FF2B5EF4-FFF2-40B4-BE49-F238E27FC236}">
                <a16:creationId xmlns:a16="http://schemas.microsoft.com/office/drawing/2014/main" id="{F8AB76D4-E783-4F2B-8F92-174D6558C9C3}"/>
              </a:ext>
            </a:extLst>
          </p:cNvPr>
          <p:cNvSpPr/>
          <p:nvPr/>
        </p:nvSpPr>
        <p:spPr>
          <a:xfrm rot="10800000">
            <a:off x="8371912" y="4499402"/>
            <a:ext cx="391200" cy="404100"/>
          </a:xfrm>
          <a:prstGeom prst="chevron">
            <a:avLst>
              <a:gd name="adj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0145B8-3CC1-4986-BE88-876DB79CC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99" y="17034"/>
            <a:ext cx="7437000" cy="5727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dirty="0"/>
              <a:t>¿Quién soy?</a:t>
            </a:r>
            <a:br>
              <a:rPr lang="es-ES" dirty="0"/>
            </a:br>
            <a:r>
              <a:rPr lang="es-ES" sz="1600" dirty="0"/>
              <a:t>Os doy algunas pistas…</a:t>
            </a:r>
            <a:endParaRPr lang="es-ES" dirty="0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97CDCBAB-4662-4048-AAB8-76B7F820A83A}"/>
              </a:ext>
            </a:extLst>
          </p:cNvPr>
          <p:cNvSpPr/>
          <p:nvPr/>
        </p:nvSpPr>
        <p:spPr>
          <a:xfrm>
            <a:off x="319900" y="245402"/>
            <a:ext cx="651934" cy="34433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2" name="Picture 2" descr="entrevista con periodista. Micrófono de mano con concepto de símbolo de  noticias en vector de ilustración de dibujos animados sobre fondo blanco  4595726 Vector en Vecteezy">
            <a:hlinkClick r:id="rId2" action="ppaction://hlinksldjump"/>
            <a:extLst>
              <a:ext uri="{FF2B5EF4-FFF2-40B4-BE49-F238E27FC236}">
                <a16:creationId xmlns:a16="http://schemas.microsoft.com/office/drawing/2014/main" id="{85C82A87-725A-4CE8-B349-7B3EBA26D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595" y="3584954"/>
            <a:ext cx="1733110" cy="14382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41D93EA-7747-40CD-9740-7D0A888A6DA3}"/>
              </a:ext>
            </a:extLst>
          </p:cNvPr>
          <p:cNvSpPr txBox="1"/>
          <p:nvPr/>
        </p:nvSpPr>
        <p:spPr>
          <a:xfrm>
            <a:off x="545282" y="1265946"/>
            <a:ext cx="8053433" cy="2361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Fredoka One" panose="020B0604020202020204" charset="0"/>
              </a:rPr>
              <a:t>Nací en Moscú (Rusia)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202122"/>
                </a:solidFill>
                <a:effectLst/>
                <a:latin typeface="Fredoka One" panose="020B0604020202020204" charset="0"/>
              </a:rPr>
              <a:t>Astronauta e ingeniera.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202122"/>
                </a:solidFill>
                <a:latin typeface="Fredoka One" panose="020B0604020202020204" charset="0"/>
              </a:rPr>
              <a:t>¡L</a:t>
            </a:r>
            <a:r>
              <a:rPr lang="es-ES" sz="1600" b="0" i="0" dirty="0">
                <a:solidFill>
                  <a:srgbClr val="202122"/>
                </a:solidFill>
                <a:effectLst/>
                <a:latin typeface="Fredoka One" panose="020B0604020202020204" charset="0"/>
              </a:rPr>
              <a:t>a primera mujer en ir al espacio!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02122"/>
                </a:solidFill>
                <a:latin typeface="Fredoka One" panose="020B0604020202020204" charset="0"/>
              </a:rPr>
              <a:t>Fui s</a:t>
            </a:r>
            <a:r>
              <a:rPr lang="es-ES" b="0" i="0" dirty="0">
                <a:solidFill>
                  <a:srgbClr val="202122"/>
                </a:solidFill>
                <a:effectLst/>
                <a:latin typeface="Fredoka One" panose="020B0604020202020204" charset="0"/>
              </a:rPr>
              <a:t>eleccionada entre más de cuatrocientos aspirantes y cinco finalistas para pilotar el </a:t>
            </a:r>
            <a:r>
              <a:rPr lang="es-ES" b="0" i="0" dirty="0" err="1">
                <a:solidFill>
                  <a:srgbClr val="202122"/>
                </a:solidFill>
                <a:effectLst/>
                <a:latin typeface="Fredoka One" panose="020B0604020202020204" charset="0"/>
              </a:rPr>
              <a:t>Vostok</a:t>
            </a:r>
            <a:r>
              <a:rPr lang="es-ES" b="0" i="0" dirty="0">
                <a:solidFill>
                  <a:srgbClr val="202122"/>
                </a:solidFill>
                <a:effectLst/>
                <a:latin typeface="Fredoka One" panose="020B0604020202020204" charset="0"/>
              </a:rPr>
              <a:t> 6 , el 16 de junio de 1963. </a:t>
            </a:r>
            <a:endParaRPr lang="es-ES" dirty="0">
              <a:latin typeface="Fredoka One" panose="020B0604020202020204" charset="0"/>
            </a:endParaRPr>
          </a:p>
          <a:p>
            <a:pPr algn="ctr">
              <a:lnSpc>
                <a:spcPct val="150000"/>
              </a:lnSpc>
            </a:pPr>
            <a:r>
              <a:rPr lang="es-ES" dirty="0">
                <a:latin typeface="Fredoka One" panose="020B0604020202020204" charset="0"/>
              </a:rPr>
              <a:t>¿Ya sabéis quién soy? 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latin typeface="Fredoka One" panose="020B0604020202020204" charset="0"/>
              </a:rPr>
              <a:t>Pinchad en la imagen a ver si habéis acertado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F587205-E9CA-4CA7-9A92-B334F50F9FE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4743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K" descr="Resultado de imagen de ICONO OK">
            <a:hlinkClick r:id="rId2" action="ppaction://hlinksldjump"/>
            <a:extLst>
              <a:ext uri="{FF2B5EF4-FFF2-40B4-BE49-F238E27FC236}">
                <a16:creationId xmlns:a16="http://schemas.microsoft.com/office/drawing/2014/main" id="{EB387267-1973-42F4-95C4-A36DC4891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8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451" y="257915"/>
            <a:ext cx="371419" cy="371419"/>
          </a:xfrm>
          <a:prstGeom prst="rect">
            <a:avLst/>
          </a:prstGeom>
          <a:noFill/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B7258F5-36EA-4705-97A7-9C062DE66990}"/>
              </a:ext>
            </a:extLst>
          </p:cNvPr>
          <p:cNvSpPr txBox="1"/>
          <p:nvPr/>
        </p:nvSpPr>
        <p:spPr>
          <a:xfrm>
            <a:off x="8108353" y="1207378"/>
            <a:ext cx="9553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masis MT Pro Black" panose="02040A04050005020304" pitchFamily="18" charset="0"/>
              </a:rPr>
              <a:t>VOLVER </a:t>
            </a:r>
          </a:p>
          <a:p>
            <a:pPr algn="ctr"/>
            <a:r>
              <a:rPr lang="es-ES" sz="900" dirty="0">
                <a:latin typeface="Amasis MT Pro Black" panose="02040A04050005020304" pitchFamily="18" charset="0"/>
              </a:rPr>
              <a:t>A LA RULETA</a:t>
            </a:r>
          </a:p>
        </p:txBody>
      </p:sp>
      <p:sp>
        <p:nvSpPr>
          <p:cNvPr id="3" name="Flecha: hacia arriba 2">
            <a:extLst>
              <a:ext uri="{FF2B5EF4-FFF2-40B4-BE49-F238E27FC236}">
                <a16:creationId xmlns:a16="http://schemas.microsoft.com/office/drawing/2014/main" id="{15B4C53B-4A8A-41AC-8578-B0147E5F5D6C}"/>
              </a:ext>
            </a:extLst>
          </p:cNvPr>
          <p:cNvSpPr/>
          <p:nvPr/>
        </p:nvSpPr>
        <p:spPr>
          <a:xfrm>
            <a:off x="8449745" y="727639"/>
            <a:ext cx="196950" cy="381434"/>
          </a:xfrm>
          <a:prstGeom prst="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39ADA17-EB7D-4A38-86DA-902972BC9735}"/>
              </a:ext>
            </a:extLst>
          </p:cNvPr>
          <p:cNvSpPr txBox="1"/>
          <p:nvPr/>
        </p:nvSpPr>
        <p:spPr>
          <a:xfrm>
            <a:off x="3009286" y="4211008"/>
            <a:ext cx="312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>
                <a:latin typeface="Fredoka One" panose="020B0604020202020204" charset="0"/>
              </a:rPr>
              <a:t>Valentina </a:t>
            </a:r>
            <a:r>
              <a:rPr lang="es-ES" sz="1800" dirty="0" err="1">
                <a:latin typeface="Fredoka One" panose="020B0604020202020204" charset="0"/>
              </a:rPr>
              <a:t>Tereshkova</a:t>
            </a:r>
            <a:endParaRPr lang="es-ES" sz="4000" dirty="0">
              <a:latin typeface="Fredoka One" panose="020B060402020202020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AFCFC11-B8F6-4190-9F56-CE1C250DD01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: hacia arriba 8">
            <a:hlinkClick r:id="rId5" action="ppaction://hlinksldjump"/>
            <a:extLst>
              <a:ext uri="{FF2B5EF4-FFF2-40B4-BE49-F238E27FC236}">
                <a16:creationId xmlns:a16="http://schemas.microsoft.com/office/drawing/2014/main" id="{75CAA464-3287-4F80-8ECD-A3B8B04958AA}"/>
              </a:ext>
            </a:extLst>
          </p:cNvPr>
          <p:cNvSpPr/>
          <p:nvPr/>
        </p:nvSpPr>
        <p:spPr>
          <a:xfrm rot="5400000">
            <a:off x="8434065" y="4528855"/>
            <a:ext cx="152268" cy="561198"/>
          </a:xfrm>
          <a:prstGeom prst="up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5277239-0D66-459F-BD43-AD08C5DF7C22}"/>
              </a:ext>
            </a:extLst>
          </p:cNvPr>
          <p:cNvSpPr txBox="1"/>
          <p:nvPr/>
        </p:nvSpPr>
        <p:spPr>
          <a:xfrm>
            <a:off x="7839895" y="4479402"/>
            <a:ext cx="122410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900" dirty="0">
                <a:latin typeface="Amasis MT Pro Black" panose="02040A04050005020304" pitchFamily="18" charset="0"/>
              </a:rPr>
              <a:t>JUEGO</a:t>
            </a:r>
            <a:r>
              <a:rPr lang="es-ES" sz="1050" dirty="0">
                <a:latin typeface="Amasis MT Pro Black" panose="02040A04050005020304" pitchFamily="18" charset="0"/>
              </a:rPr>
              <a:t> 2</a:t>
            </a:r>
          </a:p>
        </p:txBody>
      </p:sp>
      <p:pic>
        <p:nvPicPr>
          <p:cNvPr id="11" name="Picture 2" descr="Videos informativos sobre cáncer de páncreas - Videos - Let's Win">
            <a:hlinkClick r:id="rId6" action="ppaction://hlinksldjump"/>
            <a:extLst>
              <a:ext uri="{FF2B5EF4-FFF2-40B4-BE49-F238E27FC236}">
                <a16:creationId xmlns:a16="http://schemas.microsoft.com/office/drawing/2014/main" id="{9EA54DAD-1843-4055-A6B8-56E642A6D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66" y="4505902"/>
            <a:ext cx="429501" cy="35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A PRIMERA MUJER ASTRONAUTA: LA COSMONAUTA VALENTINA TERESHKOVA">
            <a:extLst>
              <a:ext uri="{FF2B5EF4-FFF2-40B4-BE49-F238E27FC236}">
                <a16:creationId xmlns:a16="http://schemas.microsoft.com/office/drawing/2014/main" id="{9CC44A67-49C9-4B0F-B0AA-3FBBC4BDE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766" y="727639"/>
            <a:ext cx="4771596" cy="3181350"/>
          </a:xfrm>
          <a:prstGeom prst="rect">
            <a:avLst/>
          </a:prstGeom>
          <a:noFill/>
          <a:ln w="76200">
            <a:solidFill>
              <a:srgbClr val="92D05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2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C9040E-3506-44E5-B74E-3A2783691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830" y="535433"/>
            <a:ext cx="5958000" cy="804000"/>
          </a:xfrm>
        </p:spPr>
        <p:txBody>
          <a:bodyPr/>
          <a:lstStyle/>
          <a:p>
            <a:r>
              <a:rPr lang="es-ES" sz="2800" b="0" i="0" dirty="0">
                <a:solidFill>
                  <a:srgbClr val="202124"/>
                </a:solidFill>
                <a:effectLst/>
                <a:latin typeface="Fredoka One" panose="020B0604020202020204" charset="0"/>
              </a:rPr>
              <a:t>Valentina </a:t>
            </a:r>
            <a:r>
              <a:rPr lang="es-ES" sz="2800" b="0" i="0" dirty="0" err="1">
                <a:solidFill>
                  <a:srgbClr val="202124"/>
                </a:solidFill>
                <a:effectLst/>
                <a:latin typeface="Fredoka One" panose="020B0604020202020204" charset="0"/>
              </a:rPr>
              <a:t>Tereshkova</a:t>
            </a:r>
            <a:endParaRPr lang="es-ES" sz="3600" dirty="0">
              <a:latin typeface="Fredoka One" panose="020B060402020202020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3EB4C04-6935-4A44-AF4A-A33B7D5CB351}"/>
              </a:ext>
            </a:extLst>
          </p:cNvPr>
          <p:cNvSpPr txBox="1"/>
          <p:nvPr/>
        </p:nvSpPr>
        <p:spPr>
          <a:xfrm>
            <a:off x="3024977" y="4206067"/>
            <a:ext cx="314425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dirty="0"/>
              <a:t>https://www.youtube.com/watch?v=eya2gkUv3yg</a:t>
            </a:r>
          </a:p>
        </p:txBody>
      </p:sp>
      <p:pic>
        <p:nvPicPr>
          <p:cNvPr id="5" name="OK" descr="Resultado de imagen de ICONO OK">
            <a:hlinkClick r:id="rId3" action="ppaction://hlinksldjump"/>
            <a:extLst>
              <a:ext uri="{FF2B5EF4-FFF2-40B4-BE49-F238E27FC236}">
                <a16:creationId xmlns:a16="http://schemas.microsoft.com/office/drawing/2014/main" id="{72063E6C-F0B8-4B29-8BCA-D07D61D95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8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555" y="239535"/>
            <a:ext cx="372880" cy="372880"/>
          </a:xfrm>
          <a:prstGeom prst="rect">
            <a:avLst/>
          </a:prstGeom>
          <a:noFill/>
        </p:spPr>
      </p:pic>
      <p:sp>
        <p:nvSpPr>
          <p:cNvPr id="6" name="Flecha: hacia arriba 5">
            <a:extLst>
              <a:ext uri="{FF2B5EF4-FFF2-40B4-BE49-F238E27FC236}">
                <a16:creationId xmlns:a16="http://schemas.microsoft.com/office/drawing/2014/main" id="{957598FC-8C3A-4B2A-A62D-26189E8FCF3E}"/>
              </a:ext>
            </a:extLst>
          </p:cNvPr>
          <p:cNvSpPr/>
          <p:nvPr/>
        </p:nvSpPr>
        <p:spPr>
          <a:xfrm>
            <a:off x="8526379" y="727656"/>
            <a:ext cx="213089" cy="558800"/>
          </a:xfrm>
          <a:prstGeom prst="up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C23007A-7054-48A4-959E-6886AA4051DC}"/>
              </a:ext>
            </a:extLst>
          </p:cNvPr>
          <p:cNvSpPr txBox="1"/>
          <p:nvPr/>
        </p:nvSpPr>
        <p:spPr>
          <a:xfrm>
            <a:off x="8263556" y="1401697"/>
            <a:ext cx="7825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masis MT Pro Black" panose="02040A04050005020304" pitchFamily="18" charset="0"/>
              </a:rPr>
              <a:t>VOLVER </a:t>
            </a:r>
          </a:p>
          <a:p>
            <a:pPr algn="ctr"/>
            <a:r>
              <a:rPr lang="es-ES" sz="900" dirty="0">
                <a:latin typeface="Amasis MT Pro Black" panose="02040A04050005020304" pitchFamily="18" charset="0"/>
              </a:rPr>
              <a:t>A LA RULETA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330CF83-1F12-4E91-814A-6098C5A13983}"/>
              </a:ext>
            </a:extLst>
          </p:cNvPr>
          <p:cNvSpPr txBox="1"/>
          <p:nvPr/>
        </p:nvSpPr>
        <p:spPr>
          <a:xfrm>
            <a:off x="8042797" y="4452288"/>
            <a:ext cx="12241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900" dirty="0">
                <a:latin typeface="Amasis MT Pro Black" panose="02040A04050005020304" pitchFamily="18" charset="0"/>
              </a:rPr>
              <a:t>JUEGO</a:t>
            </a:r>
            <a:r>
              <a:rPr lang="es-ES" sz="1050" dirty="0">
                <a:latin typeface="Amasis MT Pro Black" panose="02040A04050005020304" pitchFamily="18" charset="0"/>
              </a:rPr>
              <a:t> 2</a:t>
            </a:r>
          </a:p>
        </p:txBody>
      </p:sp>
      <p:sp>
        <p:nvSpPr>
          <p:cNvPr id="9" name="Flecha: hacia arriba 8">
            <a:hlinkClick r:id="rId6" action="ppaction://hlinksldjump"/>
            <a:extLst>
              <a:ext uri="{FF2B5EF4-FFF2-40B4-BE49-F238E27FC236}">
                <a16:creationId xmlns:a16="http://schemas.microsoft.com/office/drawing/2014/main" id="{CC03B4EF-8C61-48BC-AC98-53D045044C55}"/>
              </a:ext>
            </a:extLst>
          </p:cNvPr>
          <p:cNvSpPr/>
          <p:nvPr/>
        </p:nvSpPr>
        <p:spPr>
          <a:xfrm rot="5400000">
            <a:off x="8608452" y="4475478"/>
            <a:ext cx="199268" cy="676109"/>
          </a:xfrm>
          <a:prstGeom prst="up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Elementos multimedia en línea 9" title="Valentina Tereshkova - Santillana">
            <a:hlinkClick r:id="" action="ppaction://media"/>
            <a:extLst>
              <a:ext uri="{FF2B5EF4-FFF2-40B4-BE49-F238E27FC236}">
                <a16:creationId xmlns:a16="http://schemas.microsoft.com/office/drawing/2014/main" id="{ACBEA18A-E128-49DB-A6A0-9801B6B1E0B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3088105" y="2109012"/>
            <a:ext cx="2967790" cy="209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2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 Icebreakers by Slidesgo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DD5C"/>
      </a:accent1>
      <a:accent2>
        <a:srgbClr val="EEDA36"/>
      </a:accent2>
      <a:accent3>
        <a:srgbClr val="DB7294"/>
      </a:accent3>
      <a:accent4>
        <a:srgbClr val="672ED6"/>
      </a:accent4>
      <a:accent5>
        <a:srgbClr val="B4AAF9"/>
      </a:accent5>
      <a:accent6>
        <a:srgbClr val="F47AB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1683</TotalTime>
  <Words>886</Words>
  <Application>Microsoft Office PowerPoint</Application>
  <PresentationFormat>Presentación en pantalla (16:9)</PresentationFormat>
  <Paragraphs>132</Paragraphs>
  <Slides>29</Slides>
  <Notes>7</Notes>
  <HiddenSlides>0</HiddenSlides>
  <MMClips>6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7" baseType="lpstr">
      <vt:lpstr>Alef</vt:lpstr>
      <vt:lpstr>Arial</vt:lpstr>
      <vt:lpstr>Amasis MT Pro Black</vt:lpstr>
      <vt:lpstr>Bahnschrift Light Condensed</vt:lpstr>
      <vt:lpstr>Fredoka One</vt:lpstr>
      <vt:lpstr>Comic Sans MS</vt:lpstr>
      <vt:lpstr>Muli</vt:lpstr>
      <vt:lpstr>School Icebreakers by Slidesgo</vt:lpstr>
      <vt:lpstr> Día internacional  de las niñas y las mujeres  en la ciencia</vt:lpstr>
      <vt:lpstr>El día 11 de febrero fue  proclamado, en 2015, por La Asamblea General de las Naciones Unidas como  el Día Internacional de la Mujer y la Niña en la Ciencia,  con el fin de lograr el acceso y la participación plena y equitativa en la ciencia para las mujeres y las niñas, y además para lograr la igualdad de género y el empoderamiento de las mujeres y las niñas. </vt:lpstr>
      <vt:lpstr>¡HOLA!</vt:lpstr>
      <vt:lpstr>JUEGO 1</vt:lpstr>
      <vt:lpstr>Presentación de PowerPoint</vt:lpstr>
      <vt:lpstr>VEAMOS QUIÉN HAY DETRÁS DE CADA COLOR…</vt:lpstr>
      <vt:lpstr>¿Quién soy? Os doy algunas pistas…</vt:lpstr>
      <vt:lpstr>Presentación de PowerPoint</vt:lpstr>
      <vt:lpstr>Valentina Tereshkova</vt:lpstr>
      <vt:lpstr>¿Quién soy? Os doy algunas pistas…</vt:lpstr>
      <vt:lpstr>Presentación de PowerPoint</vt:lpstr>
      <vt:lpstr>Jane Goodall</vt:lpstr>
      <vt:lpstr>¿Quién soy? Os doy algunas pistas…</vt:lpstr>
      <vt:lpstr>Presentación de PowerPoint</vt:lpstr>
      <vt:lpstr>Margarita Salas </vt:lpstr>
      <vt:lpstr>¿Quién soy? Os doy algunas pistas…</vt:lpstr>
      <vt:lpstr>Presentación de PowerPoint</vt:lpstr>
      <vt:lpstr>Hady Lamarr </vt:lpstr>
      <vt:lpstr>¿Quién soy? Os doy algunas pistas…</vt:lpstr>
      <vt:lpstr>Presentación de PowerPoint</vt:lpstr>
      <vt:lpstr>Katherine Johnson </vt:lpstr>
      <vt:lpstr>JUEGO 2</vt:lpstr>
      <vt:lpstr>Marie Curie</vt:lpstr>
      <vt:lpstr>Presentación de PowerPoint</vt:lpstr>
      <vt:lpstr>JUEGO 3</vt:lpstr>
      <vt:lpstr>Vamos a crear una historia…</vt:lpstr>
      <vt:lpstr>¡Hola!  Me llamo Elena García Armada. Soy​ ingeniera industrial y actualmente estoy a cargo del grupo del Consejo Superior de Investigaciones Científicas (CSIC).  Una de mis aportaciones más reciente y reconocida ha sido desarrollar el primer EXOESQUELETO BIÓNICO    ” ¡Un robot para mantenerse en pie y caminar!” para niños y niñas con alguna enfermedad que les impida el caminar. ¿Qué os parece mi aportación como científica?</vt:lpstr>
      <vt:lpstr>Presentación de PowerPoint</vt:lpstr>
      <vt:lpstr>¡GRACIAS POR VUESTRA ATENCIÓN!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DERRIBANDO ESTEREOTIPOS</dc:title>
  <dc:creator>Usuario</dc:creator>
  <cp:lastModifiedBy>margarita gil</cp:lastModifiedBy>
  <cp:revision>49</cp:revision>
  <dcterms:modified xsi:type="dcterms:W3CDTF">2022-01-27T08:07:26Z</dcterms:modified>
</cp:coreProperties>
</file>