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7" r:id="rId3"/>
    <p:sldId id="296" r:id="rId4"/>
    <p:sldId id="302" r:id="rId5"/>
    <p:sldId id="262" r:id="rId6"/>
    <p:sldId id="303" r:id="rId7"/>
    <p:sldId id="305" r:id="rId8"/>
    <p:sldId id="298" r:id="rId9"/>
    <p:sldId id="306" r:id="rId10"/>
    <p:sldId id="309" r:id="rId11"/>
    <p:sldId id="307" r:id="rId12"/>
    <p:sldId id="308" r:id="rId13"/>
    <p:sldId id="260"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99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6FF9A-5A43-42E1-965C-E2199D5A585E}" type="datetimeFigureOut">
              <a:rPr lang="es-ES" smtClean="0"/>
              <a:t>21/10/2021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44E1F-AE71-4E26-8020-842E911F0F23}" type="slidenum">
              <a:rPr lang="es-ES" smtClean="0"/>
              <a:t>‹Nº›</a:t>
            </a:fld>
            <a:endParaRPr lang="es-ES"/>
          </a:p>
        </p:txBody>
      </p:sp>
    </p:spTree>
    <p:extLst>
      <p:ext uri="{BB962C8B-B14F-4D97-AF65-F5344CB8AC3E}">
        <p14:creationId xmlns:p14="http://schemas.microsoft.com/office/powerpoint/2010/main" val="377258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327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20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856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7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061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709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24E03-B400-4238-B229-2CE604934F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E101970-98E8-4B9C-9E3C-4E0C0AA747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18CB82D-29F0-4EE5-AAD0-B499E3C15C0E}"/>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5" name="Marcador de pie de página 4">
            <a:extLst>
              <a:ext uri="{FF2B5EF4-FFF2-40B4-BE49-F238E27FC236}">
                <a16:creationId xmlns:a16="http://schemas.microsoft.com/office/drawing/2014/main" id="{2DF6EA13-9E01-41D5-8BB0-8BC0B80D59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21B122-7695-480F-9BFC-E0DC8EE4D1C9}"/>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370150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5409B-6B1C-4C8B-8D40-DFC6A045E0A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BEA5F7-029A-4909-A4FF-952DBE8782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00A6CB-C768-46E8-A4AA-337EC5B0D23A}"/>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5" name="Marcador de pie de página 4">
            <a:extLst>
              <a:ext uri="{FF2B5EF4-FFF2-40B4-BE49-F238E27FC236}">
                <a16:creationId xmlns:a16="http://schemas.microsoft.com/office/drawing/2014/main" id="{89A29041-6CA3-46C1-9A58-911C5F1C2F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29DDD2-B20C-4488-B236-299E4C4BC171}"/>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2422602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5219C35-2D2F-4C25-8C6A-7F66D8574D6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762A47-F8FE-4B3D-858E-F1BC1A5682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4D4239-3DBC-41F8-AC58-6C01AD16E9CA}"/>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5" name="Marcador de pie de página 4">
            <a:extLst>
              <a:ext uri="{FF2B5EF4-FFF2-40B4-BE49-F238E27FC236}">
                <a16:creationId xmlns:a16="http://schemas.microsoft.com/office/drawing/2014/main" id="{AD31F438-4671-4A2B-900A-75A0C282B4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0D5125-2485-4B7C-907F-5FD187F47F36}"/>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3998613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5"/>
        </a:solidFill>
        <a:effectLst/>
      </p:bgPr>
    </p:bg>
    <p:spTree>
      <p:nvGrpSpPr>
        <p:cNvPr id="1" name="Shape 9"/>
        <p:cNvGrpSpPr/>
        <p:nvPr/>
      </p:nvGrpSpPr>
      <p:grpSpPr>
        <a:xfrm>
          <a:off x="0" y="0"/>
          <a:ext cx="0" cy="0"/>
          <a:chOff x="0" y="0"/>
          <a:chExt cx="0" cy="0"/>
        </a:xfrm>
      </p:grpSpPr>
      <p:pic>
        <p:nvPicPr>
          <p:cNvPr id="10" name="Google Shape;10;p2" descr="comic-04.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11" name="Google Shape;11;p2"/>
          <p:cNvSpPr/>
          <p:nvPr/>
        </p:nvSpPr>
        <p:spPr>
          <a:xfrm>
            <a:off x="1753700" y="12283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001936">
              <a:alpha val="21920"/>
            </a:srgbClr>
          </a:solidFill>
          <a:ln>
            <a:noFill/>
          </a:ln>
        </p:spPr>
      </p:sp>
      <p:sp>
        <p:nvSpPr>
          <p:cNvPr id="12" name="Google Shape;12;p2"/>
          <p:cNvSpPr/>
          <p:nvPr/>
        </p:nvSpPr>
        <p:spPr>
          <a:xfrm>
            <a:off x="1347300" y="821900"/>
            <a:ext cx="8548867" cy="5214133"/>
          </a:xfrm>
          <a:custGeom>
            <a:avLst/>
            <a:gdLst/>
            <a:ahLst/>
            <a:cxnLst/>
            <a:rect l="l" t="t" r="r" b="b"/>
            <a:pathLst>
              <a:path w="256466" h="156424" extrusionOk="0">
                <a:moveTo>
                  <a:pt x="39612" y="0"/>
                </a:moveTo>
                <a:lnTo>
                  <a:pt x="39612" y="26023"/>
                </a:lnTo>
                <a:lnTo>
                  <a:pt x="0" y="23918"/>
                </a:lnTo>
                <a:lnTo>
                  <a:pt x="40190" y="61876"/>
                </a:lnTo>
                <a:lnTo>
                  <a:pt x="40190" y="156424"/>
                </a:lnTo>
                <a:lnTo>
                  <a:pt x="256466" y="139076"/>
                </a:lnTo>
                <a:lnTo>
                  <a:pt x="248659" y="19951"/>
                </a:lnTo>
                <a:close/>
              </a:path>
            </a:pathLst>
          </a:custGeom>
          <a:solidFill>
            <a:srgbClr val="FFFFFF"/>
          </a:solidFill>
          <a:ln w="76200" cap="flat" cmpd="sng">
            <a:solidFill>
              <a:srgbClr val="000000"/>
            </a:solidFill>
            <a:prstDash val="solid"/>
            <a:miter lim="8000"/>
            <a:headEnd type="none" w="med" len="med"/>
            <a:tailEnd type="none" w="med" len="med"/>
          </a:ln>
        </p:spPr>
      </p:sp>
      <p:sp>
        <p:nvSpPr>
          <p:cNvPr id="13" name="Google Shape;13;p2"/>
          <p:cNvSpPr txBox="1">
            <a:spLocks noGrp="1"/>
          </p:cNvSpPr>
          <p:nvPr>
            <p:ph type="ctrTitle"/>
          </p:nvPr>
        </p:nvSpPr>
        <p:spPr>
          <a:xfrm>
            <a:off x="3429500" y="2758167"/>
            <a:ext cx="56956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6400"/>
              <a:buNone/>
              <a:defRPr sz="8533"/>
            </a:lvl1pPr>
            <a:lvl2pPr lvl="1">
              <a:spcBef>
                <a:spcPts val="0"/>
              </a:spcBef>
              <a:spcAft>
                <a:spcPts val="0"/>
              </a:spcAft>
              <a:buSzPts val="6400"/>
              <a:buNone/>
              <a:defRPr sz="8533"/>
            </a:lvl2pPr>
            <a:lvl3pPr lvl="2">
              <a:spcBef>
                <a:spcPts val="0"/>
              </a:spcBef>
              <a:spcAft>
                <a:spcPts val="0"/>
              </a:spcAft>
              <a:buSzPts val="6400"/>
              <a:buNone/>
              <a:defRPr sz="8533"/>
            </a:lvl3pPr>
            <a:lvl4pPr lvl="3">
              <a:spcBef>
                <a:spcPts val="0"/>
              </a:spcBef>
              <a:spcAft>
                <a:spcPts val="0"/>
              </a:spcAft>
              <a:buSzPts val="6400"/>
              <a:buNone/>
              <a:defRPr sz="8533"/>
            </a:lvl4pPr>
            <a:lvl5pPr lvl="4">
              <a:spcBef>
                <a:spcPts val="0"/>
              </a:spcBef>
              <a:spcAft>
                <a:spcPts val="0"/>
              </a:spcAft>
              <a:buSzPts val="6400"/>
              <a:buNone/>
              <a:defRPr sz="8533"/>
            </a:lvl5pPr>
            <a:lvl6pPr lvl="5">
              <a:spcBef>
                <a:spcPts val="0"/>
              </a:spcBef>
              <a:spcAft>
                <a:spcPts val="0"/>
              </a:spcAft>
              <a:buSzPts val="6400"/>
              <a:buNone/>
              <a:defRPr sz="8533"/>
            </a:lvl6pPr>
            <a:lvl7pPr lvl="6">
              <a:spcBef>
                <a:spcPts val="0"/>
              </a:spcBef>
              <a:spcAft>
                <a:spcPts val="0"/>
              </a:spcAft>
              <a:buSzPts val="6400"/>
              <a:buNone/>
              <a:defRPr sz="8533"/>
            </a:lvl7pPr>
            <a:lvl8pPr lvl="7">
              <a:spcBef>
                <a:spcPts val="0"/>
              </a:spcBef>
              <a:spcAft>
                <a:spcPts val="0"/>
              </a:spcAft>
              <a:buSzPts val="6400"/>
              <a:buNone/>
              <a:defRPr sz="8533"/>
            </a:lvl8pPr>
            <a:lvl9pPr lvl="8">
              <a:spcBef>
                <a:spcPts val="0"/>
              </a:spcBef>
              <a:spcAft>
                <a:spcPts val="0"/>
              </a:spcAft>
              <a:buSzPts val="6400"/>
              <a:buNone/>
              <a:defRPr sz="8533"/>
            </a:lvl9pPr>
          </a:lstStyle>
          <a:p>
            <a:endParaRPr/>
          </a:p>
        </p:txBody>
      </p:sp>
    </p:spTree>
    <p:extLst>
      <p:ext uri="{BB962C8B-B14F-4D97-AF65-F5344CB8AC3E}">
        <p14:creationId xmlns:p14="http://schemas.microsoft.com/office/powerpoint/2010/main" val="2612446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accent3"/>
        </a:solidFill>
        <a:effectLst/>
      </p:bgPr>
    </p:bg>
    <p:spTree>
      <p:nvGrpSpPr>
        <p:cNvPr id="1" name="Shape 27"/>
        <p:cNvGrpSpPr/>
        <p:nvPr/>
      </p:nvGrpSpPr>
      <p:grpSpPr>
        <a:xfrm>
          <a:off x="0" y="0"/>
          <a:ext cx="0" cy="0"/>
          <a:chOff x="0" y="0"/>
          <a:chExt cx="0" cy="0"/>
        </a:xfrm>
      </p:grpSpPr>
      <p:pic>
        <p:nvPicPr>
          <p:cNvPr id="28" name="Google Shape;28;p5"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9" name="Google Shape;29;p5"/>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0" name="Google Shape;30;p5"/>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1" name="Google Shape;31;p5"/>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1402733" y="2061256"/>
            <a:ext cx="10281200" cy="4404800"/>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33" name="Google Shape;33;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740917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rgbClr val="249651"/>
        </a:solidFill>
        <a:effectLst/>
      </p:bgPr>
    </p:bg>
    <p:spTree>
      <p:nvGrpSpPr>
        <p:cNvPr id="1" name="Shape 34"/>
        <p:cNvGrpSpPr/>
        <p:nvPr/>
      </p:nvGrpSpPr>
      <p:grpSpPr>
        <a:xfrm>
          <a:off x="0" y="0"/>
          <a:ext cx="0" cy="0"/>
          <a:chOff x="0" y="0"/>
          <a:chExt cx="0" cy="0"/>
        </a:xfrm>
      </p:grpSpPr>
      <p:pic>
        <p:nvPicPr>
          <p:cNvPr id="35" name="Google Shape;35;p6" descr="comic-01.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36" name="Google Shape;36;p6"/>
          <p:cNvSpPr/>
          <p:nvPr/>
        </p:nvSpPr>
        <p:spPr>
          <a:xfrm>
            <a:off x="979467" y="10180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001936">
              <a:alpha val="21920"/>
            </a:srgbClr>
          </a:solidFill>
          <a:ln>
            <a:noFill/>
          </a:ln>
        </p:spPr>
      </p:sp>
      <p:sp>
        <p:nvSpPr>
          <p:cNvPr id="37" name="Google Shape;37;p6"/>
          <p:cNvSpPr/>
          <p:nvPr/>
        </p:nvSpPr>
        <p:spPr>
          <a:xfrm>
            <a:off x="674667" y="713201"/>
            <a:ext cx="10505333" cy="5580367"/>
          </a:xfrm>
          <a:custGeom>
            <a:avLst/>
            <a:gdLst/>
            <a:ahLst/>
            <a:cxnLst/>
            <a:rect l="l" t="t" r="r" b="b"/>
            <a:pathLst>
              <a:path w="315160" h="167411" extrusionOk="0">
                <a:moveTo>
                  <a:pt x="0" y="0"/>
                </a:moveTo>
                <a:lnTo>
                  <a:pt x="315160" y="10409"/>
                </a:lnTo>
                <a:lnTo>
                  <a:pt x="310823" y="159315"/>
                </a:lnTo>
                <a:lnTo>
                  <a:pt x="9252" y="167411"/>
                </a:lnTo>
                <a:close/>
              </a:path>
            </a:pathLst>
          </a:custGeom>
          <a:solidFill>
            <a:srgbClr val="FFFFFF"/>
          </a:solidFill>
          <a:ln w="76200" cap="flat" cmpd="sng">
            <a:solidFill>
              <a:srgbClr val="000000"/>
            </a:solidFill>
            <a:prstDash val="solid"/>
            <a:miter lim="8000"/>
            <a:headEnd type="none" w="med" len="med"/>
            <a:tailEnd type="none" w="med" len="med"/>
          </a:ln>
        </p:spPr>
      </p:sp>
      <p:sp>
        <p:nvSpPr>
          <p:cNvPr id="38" name="Google Shape;38;p6"/>
          <p:cNvSpPr txBox="1">
            <a:spLocks noGrp="1"/>
          </p:cNvSpPr>
          <p:nvPr>
            <p:ph type="title"/>
          </p:nvPr>
        </p:nvSpPr>
        <p:spPr>
          <a:xfrm rot="161729">
            <a:off x="1301681" y="1169209"/>
            <a:ext cx="9373171" cy="1013519"/>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9" name="Google Shape;39;p6"/>
          <p:cNvSpPr txBox="1">
            <a:spLocks noGrp="1"/>
          </p:cNvSpPr>
          <p:nvPr>
            <p:ph type="body" idx="1"/>
          </p:nvPr>
        </p:nvSpPr>
        <p:spPr>
          <a:xfrm>
            <a:off x="1431500" y="2066833"/>
            <a:ext cx="4528400" cy="35548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0" name="Google Shape;40;p6"/>
          <p:cNvSpPr txBox="1">
            <a:spLocks noGrp="1"/>
          </p:cNvSpPr>
          <p:nvPr>
            <p:ph type="body" idx="2"/>
          </p:nvPr>
        </p:nvSpPr>
        <p:spPr>
          <a:xfrm>
            <a:off x="6232335" y="2066833"/>
            <a:ext cx="4528400" cy="35548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41" name="Google Shape;41;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271368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1"/>
        <p:cNvGrpSpPr/>
        <p:nvPr/>
      </p:nvGrpSpPr>
      <p:grpSpPr>
        <a:xfrm>
          <a:off x="0" y="0"/>
          <a:ext cx="0" cy="0"/>
          <a:chOff x="0" y="0"/>
          <a:chExt cx="0" cy="0"/>
        </a:xfrm>
      </p:grpSpPr>
      <p:pic>
        <p:nvPicPr>
          <p:cNvPr id="22" name="Google Shape;22;p4" descr="comic-02.png"/>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23" name="Google Shape;23;p4"/>
          <p:cNvSpPr/>
          <p:nvPr/>
        </p:nvSpPr>
        <p:spPr>
          <a:xfrm>
            <a:off x="2656468" y="50367"/>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24" name="Google Shape;24;p4"/>
          <p:cNvSpPr/>
          <p:nvPr/>
        </p:nvSpPr>
        <p:spPr>
          <a:xfrm>
            <a:off x="2351667" y="-152834"/>
            <a:ext cx="7488769" cy="6960587"/>
          </a:xfrm>
          <a:custGeom>
            <a:avLst/>
            <a:gdLst/>
            <a:ahLst/>
            <a:cxnLst/>
            <a:rect l="l" t="t" r="r" b="b"/>
            <a:pathLst>
              <a:path w="114788" h="106692" extrusionOk="0">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w="76200" cap="flat" cmpd="sng">
            <a:solidFill>
              <a:srgbClr val="000000"/>
            </a:solidFill>
            <a:prstDash val="solid"/>
            <a:miter lim="8000"/>
            <a:headEnd type="none" w="med" len="med"/>
            <a:tailEnd type="none" w="med" len="med"/>
          </a:ln>
        </p:spPr>
      </p:sp>
      <p:sp>
        <p:nvSpPr>
          <p:cNvPr id="25" name="Google Shape;25;p4"/>
          <p:cNvSpPr txBox="1">
            <a:spLocks noGrp="1"/>
          </p:cNvSpPr>
          <p:nvPr>
            <p:ph type="body" idx="1"/>
          </p:nvPr>
        </p:nvSpPr>
        <p:spPr>
          <a:xfrm>
            <a:off x="3874400" y="2882400"/>
            <a:ext cx="44432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000000"/>
              </a:buClr>
              <a:buSzPts val="2400"/>
              <a:buFont typeface="Bangers"/>
              <a:buChar char="×"/>
              <a:defRPr sz="3200">
                <a:solidFill>
                  <a:srgbClr val="000000"/>
                </a:solidFill>
                <a:latin typeface="Bangers"/>
                <a:ea typeface="Bangers"/>
                <a:cs typeface="Bangers"/>
                <a:sym typeface="Bangers"/>
              </a:defRPr>
            </a:lvl1pPr>
            <a:lvl2pPr marL="1219170" lvl="1"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marL="1828754" lvl="2" indent="-507987" algn="ctr" rtl="0">
              <a:spcBef>
                <a:spcPts val="0"/>
              </a:spcBef>
              <a:spcAft>
                <a:spcPts val="0"/>
              </a:spcAft>
              <a:buClr>
                <a:srgbClr val="000000"/>
              </a:buClr>
              <a:buSzPts val="2400"/>
              <a:buFont typeface="Bangers"/>
              <a:buChar char="×"/>
              <a:defRPr>
                <a:solidFill>
                  <a:srgbClr val="000000"/>
                </a:solidFill>
                <a:latin typeface="Bangers"/>
                <a:ea typeface="Bangers"/>
                <a:cs typeface="Bangers"/>
                <a:sym typeface="Bangers"/>
              </a:defRPr>
            </a:lvl3pPr>
            <a:lvl4pPr marL="2438339" lvl="3"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4pPr>
            <a:lvl5pPr marL="3047924" lvl="4"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5pPr>
            <a:lvl6pPr marL="3657509" lvl="5"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6pPr>
            <a:lvl7pPr marL="4267093" lvl="6"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7pPr>
            <a:lvl8pPr marL="4876678" lvl="7" indent="-507987" algn="ctr" rtl="0">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8pPr>
            <a:lvl9pPr marL="5486263" lvl="8" indent="-507987" algn="ctr">
              <a:spcBef>
                <a:spcPts val="0"/>
              </a:spcBef>
              <a:spcAft>
                <a:spcPts val="0"/>
              </a:spcAft>
              <a:buClr>
                <a:srgbClr val="000000"/>
              </a:buClr>
              <a:buSzPts val="2400"/>
              <a:buFont typeface="Bangers"/>
              <a:buChar char="×"/>
              <a:defRPr sz="3200">
                <a:solidFill>
                  <a:srgbClr val="000000"/>
                </a:solidFill>
                <a:latin typeface="Bangers"/>
                <a:ea typeface="Bangers"/>
                <a:cs typeface="Bangers"/>
                <a:sym typeface="Bangers"/>
              </a:defRPr>
            </a:lvl9pPr>
          </a:lstStyle>
          <a:p>
            <a:endParaRPr/>
          </a:p>
        </p:txBody>
      </p:sp>
      <p:sp>
        <p:nvSpPr>
          <p:cNvPr id="26" name="Google Shape;26;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atin typeface="Bangers"/>
                <a:ea typeface="Bangers"/>
                <a:cs typeface="Bangers"/>
                <a:sym typeface="Bangers"/>
              </a:defRPr>
            </a:lvl1pPr>
            <a:lvl2pPr lvl="1">
              <a:buNone/>
              <a:defRPr>
                <a:latin typeface="Bangers"/>
                <a:ea typeface="Bangers"/>
                <a:cs typeface="Bangers"/>
                <a:sym typeface="Bangers"/>
              </a:defRPr>
            </a:lvl2pPr>
            <a:lvl3pPr lvl="2">
              <a:buNone/>
              <a:defRPr>
                <a:latin typeface="Bangers"/>
                <a:ea typeface="Bangers"/>
                <a:cs typeface="Bangers"/>
                <a:sym typeface="Bangers"/>
              </a:defRPr>
            </a:lvl3pPr>
            <a:lvl4pPr lvl="3">
              <a:buNone/>
              <a:defRPr>
                <a:latin typeface="Bangers"/>
                <a:ea typeface="Bangers"/>
                <a:cs typeface="Bangers"/>
                <a:sym typeface="Bangers"/>
              </a:defRPr>
            </a:lvl4pPr>
            <a:lvl5pPr lvl="4">
              <a:buNone/>
              <a:defRPr>
                <a:latin typeface="Bangers"/>
                <a:ea typeface="Bangers"/>
                <a:cs typeface="Bangers"/>
                <a:sym typeface="Bangers"/>
              </a:defRPr>
            </a:lvl5pPr>
            <a:lvl6pPr lvl="5">
              <a:buNone/>
              <a:defRPr>
                <a:latin typeface="Bangers"/>
                <a:ea typeface="Bangers"/>
                <a:cs typeface="Bangers"/>
                <a:sym typeface="Bangers"/>
              </a:defRPr>
            </a:lvl6pPr>
            <a:lvl7pPr lvl="6">
              <a:buNone/>
              <a:defRPr>
                <a:latin typeface="Bangers"/>
                <a:ea typeface="Bangers"/>
                <a:cs typeface="Bangers"/>
                <a:sym typeface="Bangers"/>
              </a:defRPr>
            </a:lvl7pPr>
            <a:lvl8pPr lvl="7">
              <a:buNone/>
              <a:defRPr>
                <a:latin typeface="Bangers"/>
                <a:ea typeface="Bangers"/>
                <a:cs typeface="Bangers"/>
                <a:sym typeface="Bangers"/>
              </a:defRPr>
            </a:lvl8pPr>
            <a:lvl9pPr lvl="8">
              <a:buNone/>
              <a:defRPr>
                <a:latin typeface="Bangers"/>
                <a:ea typeface="Bangers"/>
                <a:cs typeface="Bangers"/>
                <a:sym typeface="Bangers"/>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29887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B0592E-6B67-4614-81F8-A447566C669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04E8F3-E67F-4743-8A59-95485B9DA93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9D8959-2ACD-4642-940B-4D6F4C8C5D4C}"/>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5" name="Marcador de pie de página 4">
            <a:extLst>
              <a:ext uri="{FF2B5EF4-FFF2-40B4-BE49-F238E27FC236}">
                <a16:creationId xmlns:a16="http://schemas.microsoft.com/office/drawing/2014/main" id="{79055362-519D-42D6-9897-039CE1FC82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761CCC-CC04-4E0F-836F-CD7FB26A03B8}"/>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103249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E4320-5260-4761-A881-0D3CC0EF126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BFF1C1-A727-440D-B785-C2284FC37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210AA8A-ED3D-43D9-96E6-10DAAF848DF4}"/>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5" name="Marcador de pie de página 4">
            <a:extLst>
              <a:ext uri="{FF2B5EF4-FFF2-40B4-BE49-F238E27FC236}">
                <a16:creationId xmlns:a16="http://schemas.microsoft.com/office/drawing/2014/main" id="{89319E4D-121D-420D-ABE8-B6DECBF48C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729E6F-28AA-40DF-9CB0-096EFFC201D4}"/>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375096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78E6A-F442-43A5-AF7E-A1B47E0F0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60E362-BFCC-4874-9DB5-21C8328546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F6CFE9-805F-449E-9FD2-A42C645337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532F6-0019-4380-8523-2537992F7E7F}"/>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6" name="Marcador de pie de página 5">
            <a:extLst>
              <a:ext uri="{FF2B5EF4-FFF2-40B4-BE49-F238E27FC236}">
                <a16:creationId xmlns:a16="http://schemas.microsoft.com/office/drawing/2014/main" id="{15968913-701D-46E9-AC91-DD2E9D54D8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CAD9DA-8459-4BE6-8D23-E3139FF9BCB1}"/>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378111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1AD6E3-8EAC-4A55-990D-9CA5ACAE1F6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2869F42-289B-4519-BA5B-9A45C9AF9E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7E17580-8FC9-43AF-BE89-D80F9A04C6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DABD076-90E7-46AA-A42F-BE4509CA6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0C25FAE-7D23-41C4-9978-B1FC2DDB125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F953A5E-7F9A-4C1C-BEF9-611BFA143255}"/>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8" name="Marcador de pie de página 7">
            <a:extLst>
              <a:ext uri="{FF2B5EF4-FFF2-40B4-BE49-F238E27FC236}">
                <a16:creationId xmlns:a16="http://schemas.microsoft.com/office/drawing/2014/main" id="{E75E3C59-BEE9-4B7D-A69E-7376901EC18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091BA31-007B-4D43-AF95-87904C6D85FA}"/>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547565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45EC1-3BAC-486C-BEA1-AF33317A113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CCF8D30-1AD2-411F-B084-BCC23D8C0EC9}"/>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4" name="Marcador de pie de página 3">
            <a:extLst>
              <a:ext uri="{FF2B5EF4-FFF2-40B4-BE49-F238E27FC236}">
                <a16:creationId xmlns:a16="http://schemas.microsoft.com/office/drawing/2014/main" id="{E4C826AA-C8CE-4E9E-8DC7-F99EF59494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7BDA381-20F0-461A-8E00-90BED74900DC}"/>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178061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F3EB34B-5B58-4412-88E6-79F66360359E}"/>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3" name="Marcador de pie de página 2">
            <a:extLst>
              <a:ext uri="{FF2B5EF4-FFF2-40B4-BE49-F238E27FC236}">
                <a16:creationId xmlns:a16="http://schemas.microsoft.com/office/drawing/2014/main" id="{437DA18B-1418-40D9-8B66-BAF868D4E95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E6E45D0-7B26-4F10-9654-2B39686AA2F7}"/>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226651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3950C-26E0-4ACC-98B0-61011A7313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8C8BDA-DE40-4B28-B1C6-BE4ECC8EE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1A4B4C3-E70D-4D0F-970C-AF1A57BBF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5CFFE0-7744-4799-B1AB-CB9A27F61674}"/>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6" name="Marcador de pie de página 5">
            <a:extLst>
              <a:ext uri="{FF2B5EF4-FFF2-40B4-BE49-F238E27FC236}">
                <a16:creationId xmlns:a16="http://schemas.microsoft.com/office/drawing/2014/main" id="{C64AD840-019E-45DC-8C78-69130A43FE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2A6AD4-4252-4556-BE46-B63D02CE9E58}"/>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390486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C6EBA-B416-4291-8854-A7E3A4BB5E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A01F30-93CE-4958-8DE6-D7F46A150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BBBCAA-6CBB-47D0-9786-FE356DC37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B07378-1181-4AE1-B665-08A84FDF4476}"/>
              </a:ext>
            </a:extLst>
          </p:cNvPr>
          <p:cNvSpPr>
            <a:spLocks noGrp="1"/>
          </p:cNvSpPr>
          <p:nvPr>
            <p:ph type="dt" sz="half" idx="10"/>
          </p:nvPr>
        </p:nvSpPr>
        <p:spPr/>
        <p:txBody>
          <a:bodyPr/>
          <a:lstStyle/>
          <a:p>
            <a:fld id="{1972E196-374D-4C05-BF17-FBF5D75D37E9}" type="datetimeFigureOut">
              <a:rPr lang="es-ES" smtClean="0"/>
              <a:t>21/10/2021</a:t>
            </a:fld>
            <a:endParaRPr lang="es-ES"/>
          </a:p>
        </p:txBody>
      </p:sp>
      <p:sp>
        <p:nvSpPr>
          <p:cNvPr id="6" name="Marcador de pie de página 5">
            <a:extLst>
              <a:ext uri="{FF2B5EF4-FFF2-40B4-BE49-F238E27FC236}">
                <a16:creationId xmlns:a16="http://schemas.microsoft.com/office/drawing/2014/main" id="{9BC8A349-E4C4-4222-BA2F-D87B6C1B452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0768EA2-B821-4B0E-A05A-8CAC4488AC58}"/>
              </a:ext>
            </a:extLst>
          </p:cNvPr>
          <p:cNvSpPr>
            <a:spLocks noGrp="1"/>
          </p:cNvSpPr>
          <p:nvPr>
            <p:ph type="sldNum" sz="quarter" idx="12"/>
          </p:nvPr>
        </p:nvSpPr>
        <p:spPr/>
        <p:txBody>
          <a:bodyPr/>
          <a:lstStyle/>
          <a:p>
            <a:fld id="{05B8E4BD-1902-4B47-84EA-BBE123DB0D29}" type="slidenum">
              <a:rPr lang="es-ES" smtClean="0"/>
              <a:t>‹Nº›</a:t>
            </a:fld>
            <a:endParaRPr lang="es-ES"/>
          </a:p>
        </p:txBody>
      </p:sp>
    </p:spTree>
    <p:extLst>
      <p:ext uri="{BB962C8B-B14F-4D97-AF65-F5344CB8AC3E}">
        <p14:creationId xmlns:p14="http://schemas.microsoft.com/office/powerpoint/2010/main" val="229449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7C57EA-451E-4B28-82F4-7AC8C1589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8458D5-E4E6-4565-896F-0886BF51F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E438056-C898-4E29-AB86-8947CBCAAD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2E196-374D-4C05-BF17-FBF5D75D37E9}" type="datetimeFigureOut">
              <a:rPr lang="es-ES" smtClean="0"/>
              <a:t>21/10/2021</a:t>
            </a:fld>
            <a:endParaRPr lang="es-ES"/>
          </a:p>
        </p:txBody>
      </p:sp>
      <p:sp>
        <p:nvSpPr>
          <p:cNvPr id="5" name="Marcador de pie de página 4">
            <a:extLst>
              <a:ext uri="{FF2B5EF4-FFF2-40B4-BE49-F238E27FC236}">
                <a16:creationId xmlns:a16="http://schemas.microsoft.com/office/drawing/2014/main" id="{CF966689-D9CB-4C2D-BE30-AFF76B2B1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E10717-5C7B-4EE4-83F1-ED5DFB937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8E4BD-1902-4B47-84EA-BBE123DB0D29}" type="slidenum">
              <a:rPr lang="es-ES" smtClean="0"/>
              <a:t>‹Nº›</a:t>
            </a:fld>
            <a:endParaRPr lang="es-ES"/>
          </a:p>
        </p:txBody>
      </p:sp>
    </p:spTree>
    <p:extLst>
      <p:ext uri="{BB962C8B-B14F-4D97-AF65-F5344CB8AC3E}">
        <p14:creationId xmlns:p14="http://schemas.microsoft.com/office/powerpoint/2010/main" val="187270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www.youtube.com/watch?v=tFop_rECYXI&amp;t=15s" TargetMode="External"/><Relationship Id="rId5" Type="http://schemas.openxmlformats.org/officeDocument/2006/relationships/hyperlink" Target="https://www.youtube.com/watch?v=xdCCSyatVx0" TargetMode="External"/><Relationship Id="rId4" Type="http://schemas.openxmlformats.org/officeDocument/2006/relationships/hyperlink" Target="https://www.youtube.com/watch?v=JR4ez2QYap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69"/>
        <p:cNvGrpSpPr/>
        <p:nvPr/>
      </p:nvGrpSpPr>
      <p:grpSpPr>
        <a:xfrm>
          <a:off x="0" y="0"/>
          <a:ext cx="0" cy="0"/>
          <a:chOff x="0" y="0"/>
          <a:chExt cx="0" cy="0"/>
        </a:xfrm>
      </p:grpSpPr>
      <p:sp>
        <p:nvSpPr>
          <p:cNvPr id="70" name="Google Shape;70;p11"/>
          <p:cNvSpPr txBox="1">
            <a:spLocks noGrp="1"/>
          </p:cNvSpPr>
          <p:nvPr>
            <p:ph type="ctrTitle"/>
          </p:nvPr>
        </p:nvSpPr>
        <p:spPr>
          <a:xfrm>
            <a:off x="3060221" y="2296986"/>
            <a:ext cx="6330579" cy="1546400"/>
          </a:xfrm>
          <a:prstGeom prst="rect">
            <a:avLst/>
          </a:prstGeom>
        </p:spPr>
        <p:txBody>
          <a:bodyPr spcFirstLastPara="1" vert="horz" wrap="square" lIns="121900" tIns="121900" rIns="121900" bIns="121900" rtlCol="0" anchor="ctr" anchorCtr="0">
            <a:noAutofit/>
          </a:bodyPr>
          <a:lstStyle/>
          <a:p>
            <a:pPr algn="ctr"/>
            <a:r>
              <a:rPr lang="es-ES" sz="4800" b="1" i="1" dirty="0">
                <a:latin typeface="Bangers" panose="020B0604020202020204" charset="0"/>
              </a:rPr>
              <a:t>No a la </a:t>
            </a:r>
            <a:br>
              <a:rPr lang="es-ES" sz="4800" b="1" i="1" dirty="0">
                <a:latin typeface="Bangers" panose="020B0604020202020204" charset="0"/>
              </a:rPr>
            </a:br>
            <a:r>
              <a:rPr lang="es-ES" sz="4800" b="1" i="1" dirty="0">
                <a:latin typeface="Bangers" panose="020B0604020202020204" charset="0"/>
              </a:rPr>
              <a:t>Violencia de Género</a:t>
            </a:r>
            <a:endParaRPr sz="4800" b="1" i="1" dirty="0">
              <a:latin typeface="Bangers" panose="020B0604020202020204" charset="0"/>
            </a:endParaRPr>
          </a:p>
        </p:txBody>
      </p:sp>
      <p:pic>
        <p:nvPicPr>
          <p:cNvPr id="6" name="Imagen 5">
            <a:extLst>
              <a:ext uri="{FF2B5EF4-FFF2-40B4-BE49-F238E27FC236}">
                <a16:creationId xmlns:a16="http://schemas.microsoft.com/office/drawing/2014/main" id="{D26A7377-A368-40BF-9C19-728982B4E792}"/>
              </a:ext>
            </a:extLst>
          </p:cNvPr>
          <p:cNvPicPr>
            <a:picLocks noChangeAspect="1"/>
          </p:cNvPicPr>
          <p:nvPr/>
        </p:nvPicPr>
        <p:blipFill>
          <a:blip r:embed="rId3"/>
          <a:stretch>
            <a:fillRect/>
          </a:stretch>
        </p:blipFill>
        <p:spPr>
          <a:xfrm>
            <a:off x="5672990" y="4923891"/>
            <a:ext cx="1624055" cy="498503"/>
          </a:xfrm>
          <a:prstGeom prst="rect">
            <a:avLst/>
          </a:prstGeom>
        </p:spPr>
      </p:pic>
      <p:sp>
        <p:nvSpPr>
          <p:cNvPr id="2" name="CuadroTexto 1">
            <a:extLst>
              <a:ext uri="{FF2B5EF4-FFF2-40B4-BE49-F238E27FC236}">
                <a16:creationId xmlns:a16="http://schemas.microsoft.com/office/drawing/2014/main" id="{50512A59-6237-4AA7-99FF-2AEDCD99E8E2}"/>
              </a:ext>
            </a:extLst>
          </p:cNvPr>
          <p:cNvSpPr txBox="1"/>
          <p:nvPr/>
        </p:nvSpPr>
        <p:spPr>
          <a:xfrm>
            <a:off x="3745484" y="3843386"/>
            <a:ext cx="5299849" cy="812082"/>
          </a:xfrm>
          <a:prstGeom prst="rect">
            <a:avLst/>
          </a:prstGeom>
          <a:noFill/>
        </p:spPr>
        <p:txBody>
          <a:bodyPr wrap="none" rtlCol="0">
            <a:spAutoFit/>
          </a:bodyPr>
          <a:lstStyle/>
          <a:p>
            <a:pPr algn="ctr"/>
            <a:r>
              <a:rPr lang="es-ES" sz="2000" dirty="0">
                <a:latin typeface="Helvetica Neue"/>
              </a:rPr>
              <a:t>Propuestas coeducativas para la semana del</a:t>
            </a:r>
          </a:p>
          <a:p>
            <a:pPr algn="ctr">
              <a:lnSpc>
                <a:spcPct val="150000"/>
              </a:lnSpc>
            </a:pPr>
            <a:r>
              <a:rPr lang="es-ES" sz="2000" b="1" dirty="0">
                <a:latin typeface="Helvetica Neue"/>
              </a:rPr>
              <a:t>25 de noviembre</a:t>
            </a:r>
            <a:endParaRPr lang="es-ES" sz="2000" b="1" dirty="0"/>
          </a:p>
        </p:txBody>
      </p:sp>
      <p:pic>
        <p:nvPicPr>
          <p:cNvPr id="5" name="Imagen 4">
            <a:extLst>
              <a:ext uri="{FF2B5EF4-FFF2-40B4-BE49-F238E27FC236}">
                <a16:creationId xmlns:a16="http://schemas.microsoft.com/office/drawing/2014/main" id="{7055C779-1868-49E8-B4B5-49D116E15261}"/>
              </a:ext>
            </a:extLst>
          </p:cNvPr>
          <p:cNvPicPr>
            <a:picLocks noChangeAspect="1"/>
          </p:cNvPicPr>
          <p:nvPr/>
        </p:nvPicPr>
        <p:blipFill>
          <a:blip r:embed="rId4"/>
          <a:stretch>
            <a:fillRect/>
          </a:stretch>
        </p:blipFill>
        <p:spPr>
          <a:xfrm>
            <a:off x="4620494" y="1435606"/>
            <a:ext cx="2676551" cy="7878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74"/>
        <p:cNvGrpSpPr/>
        <p:nvPr/>
      </p:nvGrpSpPr>
      <p:grpSpPr>
        <a:xfrm>
          <a:off x="0" y="0"/>
          <a:ext cx="0" cy="0"/>
          <a:chOff x="0" y="0"/>
          <a:chExt cx="0" cy="0"/>
        </a:xfrm>
      </p:grpSpPr>
      <p:sp>
        <p:nvSpPr>
          <p:cNvPr id="9" name="Título 8">
            <a:extLst>
              <a:ext uri="{FF2B5EF4-FFF2-40B4-BE49-F238E27FC236}">
                <a16:creationId xmlns:a16="http://schemas.microsoft.com/office/drawing/2014/main" id="{47225A50-AAB4-4BF0-8AA4-3941CECBD7D5}"/>
              </a:ext>
            </a:extLst>
          </p:cNvPr>
          <p:cNvSpPr>
            <a:spLocks noGrp="1"/>
          </p:cNvSpPr>
          <p:nvPr>
            <p:ph type="title"/>
          </p:nvPr>
        </p:nvSpPr>
        <p:spPr>
          <a:xfrm rot="161729">
            <a:off x="3243560" y="133696"/>
            <a:ext cx="5704879" cy="809357"/>
          </a:xfrm>
        </p:spPr>
        <p:txBody>
          <a:bodyPr/>
          <a:lstStyle/>
          <a:p>
            <a:r>
              <a:rPr lang="es-ES" sz="3600" b="1" i="1" dirty="0">
                <a:latin typeface="Bangers" panose="020B0604020202020204" charset="0"/>
              </a:rPr>
              <a:t>Primer y Segundo Ciclo</a:t>
            </a:r>
          </a:p>
        </p:txBody>
      </p:sp>
      <p:pic>
        <p:nvPicPr>
          <p:cNvPr id="7" name="Imagen 6">
            <a:extLst>
              <a:ext uri="{FF2B5EF4-FFF2-40B4-BE49-F238E27FC236}">
                <a16:creationId xmlns:a16="http://schemas.microsoft.com/office/drawing/2014/main" id="{DBB80646-C51F-42D2-93C5-881287F3EA39}"/>
              </a:ext>
            </a:extLst>
          </p:cNvPr>
          <p:cNvPicPr>
            <a:picLocks noChangeAspect="1"/>
          </p:cNvPicPr>
          <p:nvPr/>
        </p:nvPicPr>
        <p:blipFill>
          <a:blip r:embed="rId3"/>
          <a:stretch>
            <a:fillRect/>
          </a:stretch>
        </p:blipFill>
        <p:spPr>
          <a:xfrm>
            <a:off x="10343534" y="6389510"/>
            <a:ext cx="1624055" cy="423333"/>
          </a:xfrm>
          <a:prstGeom prst="rect">
            <a:avLst/>
          </a:prstGeom>
        </p:spPr>
      </p:pic>
      <p:pic>
        <p:nvPicPr>
          <p:cNvPr id="11" name="Imagen 10">
            <a:extLst>
              <a:ext uri="{FF2B5EF4-FFF2-40B4-BE49-F238E27FC236}">
                <a16:creationId xmlns:a16="http://schemas.microsoft.com/office/drawing/2014/main" id="{37DCD54B-4219-49B9-80B4-23606336247C}"/>
              </a:ext>
            </a:extLst>
          </p:cNvPr>
          <p:cNvPicPr>
            <a:picLocks noChangeAspect="1"/>
          </p:cNvPicPr>
          <p:nvPr/>
        </p:nvPicPr>
        <p:blipFill>
          <a:blip r:embed="rId4"/>
          <a:stretch>
            <a:fillRect/>
          </a:stretch>
        </p:blipFill>
        <p:spPr>
          <a:xfrm>
            <a:off x="99130" y="6350888"/>
            <a:ext cx="1700605" cy="500577"/>
          </a:xfrm>
          <a:prstGeom prst="rect">
            <a:avLst/>
          </a:prstGeom>
        </p:spPr>
      </p:pic>
      <p:sp>
        <p:nvSpPr>
          <p:cNvPr id="13" name="CuadroTexto 12">
            <a:extLst>
              <a:ext uri="{FF2B5EF4-FFF2-40B4-BE49-F238E27FC236}">
                <a16:creationId xmlns:a16="http://schemas.microsoft.com/office/drawing/2014/main" id="{3F666FE3-438D-493A-AD91-04B1ADB31773}"/>
              </a:ext>
            </a:extLst>
          </p:cNvPr>
          <p:cNvSpPr txBox="1"/>
          <p:nvPr/>
        </p:nvSpPr>
        <p:spPr>
          <a:xfrm>
            <a:off x="1197293" y="1483377"/>
            <a:ext cx="6097904" cy="369332"/>
          </a:xfrm>
          <a:prstGeom prst="rect">
            <a:avLst/>
          </a:prstGeom>
          <a:noFill/>
        </p:spPr>
        <p:txBody>
          <a:bodyPr wrap="square">
            <a:spAutoFit/>
          </a:bodyPr>
          <a:lstStyle/>
          <a:p>
            <a:r>
              <a:rPr lang="es-ES" b="0" i="0" dirty="0">
                <a:solidFill>
                  <a:srgbClr val="373737"/>
                </a:solidFill>
                <a:effectLst/>
                <a:latin typeface="Helvetica Neue"/>
              </a:rPr>
              <a:t>Preguntas para trabajar el contenido:</a:t>
            </a:r>
            <a:endParaRPr lang="es-ES" dirty="0"/>
          </a:p>
        </p:txBody>
      </p:sp>
      <p:sp>
        <p:nvSpPr>
          <p:cNvPr id="14" name="CuadroTexto 13">
            <a:extLst>
              <a:ext uri="{FF2B5EF4-FFF2-40B4-BE49-F238E27FC236}">
                <a16:creationId xmlns:a16="http://schemas.microsoft.com/office/drawing/2014/main" id="{D641E3A7-A8AB-4C7C-B5FD-F46A4F4C54C0}"/>
              </a:ext>
            </a:extLst>
          </p:cNvPr>
          <p:cNvSpPr txBox="1"/>
          <p:nvPr/>
        </p:nvSpPr>
        <p:spPr>
          <a:xfrm>
            <a:off x="1394792" y="2228080"/>
            <a:ext cx="8495347" cy="374743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ES" sz="1600" b="0" i="0" dirty="0">
                <a:solidFill>
                  <a:srgbClr val="373737"/>
                </a:solidFill>
                <a:effectLst/>
                <a:latin typeface="Helvetica Neue"/>
              </a:rPr>
              <a:t>¿Cómo es Clementina?</a:t>
            </a:r>
          </a:p>
          <a:p>
            <a:pPr marL="285750" indent="-285750">
              <a:lnSpc>
                <a:spcPct val="150000"/>
              </a:lnSpc>
              <a:buFont typeface="Arial" panose="020B0604020202020204" pitchFamily="34" charset="0"/>
              <a:buChar char="•"/>
            </a:pPr>
            <a:r>
              <a:rPr lang="es-ES" sz="1600" dirty="0">
                <a:solidFill>
                  <a:srgbClr val="373737"/>
                </a:solidFill>
                <a:latin typeface="Helvetica Neue"/>
              </a:rPr>
              <a:t>¿</a:t>
            </a:r>
            <a:r>
              <a:rPr lang="es-ES" sz="1600" b="0" i="0" dirty="0">
                <a:solidFill>
                  <a:srgbClr val="373737"/>
                </a:solidFill>
                <a:effectLst/>
                <a:latin typeface="Helvetica Neue"/>
              </a:rPr>
              <a:t>Cómo es Arturo?</a:t>
            </a:r>
          </a:p>
          <a:p>
            <a:pPr marL="285750" indent="-285750">
              <a:lnSpc>
                <a:spcPct val="150000"/>
              </a:lnSpc>
              <a:buFont typeface="Arial" panose="020B0604020202020204" pitchFamily="34" charset="0"/>
              <a:buChar char="•"/>
            </a:pPr>
            <a:r>
              <a:rPr lang="es-ES" sz="1600" dirty="0">
                <a:solidFill>
                  <a:srgbClr val="373737"/>
                </a:solidFill>
                <a:latin typeface="Helvetica Neue"/>
              </a:rPr>
              <a:t>¿</a:t>
            </a:r>
            <a:r>
              <a:rPr lang="es-ES" sz="1600" b="0" i="0" dirty="0">
                <a:solidFill>
                  <a:srgbClr val="373737"/>
                </a:solidFill>
                <a:effectLst/>
                <a:latin typeface="Helvetica Neue"/>
              </a:rPr>
              <a:t>Por qué crees que Clementina no era feliz?</a:t>
            </a:r>
          </a:p>
          <a:p>
            <a:pPr marL="285750" indent="-285750">
              <a:lnSpc>
                <a:spcPct val="150000"/>
              </a:lnSpc>
              <a:buFont typeface="Arial" panose="020B0604020202020204" pitchFamily="34" charset="0"/>
              <a:buChar char="•"/>
            </a:pPr>
            <a:r>
              <a:rPr lang="es-ES" sz="1600" b="0" i="0" dirty="0">
                <a:solidFill>
                  <a:srgbClr val="373737"/>
                </a:solidFill>
                <a:effectLst/>
                <a:latin typeface="Helvetica Neue"/>
              </a:rPr>
              <a:t>¿Por qué se comporta de esa manera Arturo?</a:t>
            </a:r>
          </a:p>
          <a:p>
            <a:pPr marL="285750" indent="-285750">
              <a:lnSpc>
                <a:spcPct val="150000"/>
              </a:lnSpc>
              <a:buFont typeface="Arial" panose="020B0604020202020204" pitchFamily="34" charset="0"/>
              <a:buChar char="•"/>
            </a:pPr>
            <a:r>
              <a:rPr lang="es-ES" sz="1600" b="0" i="0" dirty="0">
                <a:solidFill>
                  <a:srgbClr val="373737"/>
                </a:solidFill>
                <a:effectLst/>
                <a:latin typeface="Helvetica Neue"/>
              </a:rPr>
              <a:t>Si tú fueras Clementina ¿Qué habrías hecho en su lugar?</a:t>
            </a:r>
          </a:p>
          <a:p>
            <a:pPr marL="285750" indent="-285750">
              <a:lnSpc>
                <a:spcPct val="150000"/>
              </a:lnSpc>
              <a:buFont typeface="Arial" panose="020B0604020202020204" pitchFamily="34" charset="0"/>
              <a:buChar char="•"/>
            </a:pPr>
            <a:r>
              <a:rPr lang="es-ES" sz="1600" dirty="0">
                <a:solidFill>
                  <a:srgbClr val="373737"/>
                </a:solidFill>
                <a:latin typeface="Helvetica Neue"/>
              </a:rPr>
              <a:t>¿</a:t>
            </a:r>
            <a:r>
              <a:rPr lang="es-ES" sz="1600" b="0" i="0" dirty="0">
                <a:solidFill>
                  <a:srgbClr val="373737"/>
                </a:solidFill>
                <a:effectLst/>
                <a:latin typeface="Helvetica Neue"/>
              </a:rPr>
              <a:t>Qué te parece el final del cuento?</a:t>
            </a:r>
          </a:p>
          <a:p>
            <a:pPr marL="285750" indent="-285750">
              <a:lnSpc>
                <a:spcPct val="150000"/>
              </a:lnSpc>
              <a:buFont typeface="Arial" panose="020B0604020202020204" pitchFamily="34" charset="0"/>
              <a:buChar char="•"/>
            </a:pPr>
            <a:r>
              <a:rPr lang="es-ES" sz="1600" dirty="0">
                <a:solidFill>
                  <a:srgbClr val="373737"/>
                </a:solidFill>
                <a:latin typeface="Helvetica Neue"/>
              </a:rPr>
              <a:t>¿</a:t>
            </a:r>
            <a:r>
              <a:rPr lang="es-ES" sz="1600" b="0" i="0" dirty="0">
                <a:solidFill>
                  <a:srgbClr val="373737"/>
                </a:solidFill>
                <a:effectLst/>
                <a:latin typeface="Helvetica Neue"/>
              </a:rPr>
              <a:t>Esperabas que acabara así?</a:t>
            </a:r>
          </a:p>
          <a:p>
            <a:pPr marL="285750" indent="-285750">
              <a:lnSpc>
                <a:spcPct val="150000"/>
              </a:lnSpc>
              <a:buFont typeface="Arial" panose="020B0604020202020204" pitchFamily="34" charset="0"/>
              <a:buChar char="•"/>
            </a:pPr>
            <a:r>
              <a:rPr lang="es-ES" sz="1600" dirty="0">
                <a:solidFill>
                  <a:srgbClr val="373737"/>
                </a:solidFill>
                <a:latin typeface="Helvetica Neue"/>
              </a:rPr>
              <a:t>¿</a:t>
            </a:r>
            <a:r>
              <a:rPr lang="es-ES" sz="1600" b="0" i="0" dirty="0">
                <a:solidFill>
                  <a:srgbClr val="373737"/>
                </a:solidFill>
                <a:effectLst/>
                <a:latin typeface="Helvetica Neue"/>
              </a:rPr>
              <a:t>Qué es el que más te ha gustado de la historia?</a:t>
            </a:r>
          </a:p>
          <a:p>
            <a:pPr marL="285750" indent="-285750">
              <a:lnSpc>
                <a:spcPct val="150000"/>
              </a:lnSpc>
              <a:buFont typeface="Arial" panose="020B0604020202020204" pitchFamily="34" charset="0"/>
              <a:buChar char="•"/>
            </a:pPr>
            <a:r>
              <a:rPr lang="es-ES" sz="1600" dirty="0">
                <a:solidFill>
                  <a:srgbClr val="373737"/>
                </a:solidFill>
                <a:latin typeface="Helvetica Neue"/>
              </a:rPr>
              <a:t>¿</a:t>
            </a:r>
            <a:r>
              <a:rPr lang="es-ES" sz="1600" b="0" i="0" dirty="0">
                <a:solidFill>
                  <a:srgbClr val="373737"/>
                </a:solidFill>
                <a:effectLst/>
                <a:latin typeface="Helvetica Neue"/>
              </a:rPr>
              <a:t>Qué has aprendido con esta historia?</a:t>
            </a:r>
          </a:p>
          <a:p>
            <a:pPr marL="285750" indent="-285750">
              <a:lnSpc>
                <a:spcPct val="150000"/>
              </a:lnSpc>
              <a:buFont typeface="Arial" panose="020B0604020202020204" pitchFamily="34" charset="0"/>
              <a:buChar char="•"/>
            </a:pPr>
            <a:endParaRPr lang="es-ES" sz="1600" dirty="0"/>
          </a:p>
        </p:txBody>
      </p:sp>
    </p:spTree>
    <p:extLst>
      <p:ext uri="{BB962C8B-B14F-4D97-AF65-F5344CB8AC3E}">
        <p14:creationId xmlns:p14="http://schemas.microsoft.com/office/powerpoint/2010/main" val="342020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74"/>
        <p:cNvGrpSpPr/>
        <p:nvPr/>
      </p:nvGrpSpPr>
      <p:grpSpPr>
        <a:xfrm>
          <a:off x="0" y="0"/>
          <a:ext cx="0" cy="0"/>
          <a:chOff x="0" y="0"/>
          <a:chExt cx="0" cy="0"/>
        </a:xfrm>
      </p:grpSpPr>
      <p:sp>
        <p:nvSpPr>
          <p:cNvPr id="9" name="Título 8">
            <a:extLst>
              <a:ext uri="{FF2B5EF4-FFF2-40B4-BE49-F238E27FC236}">
                <a16:creationId xmlns:a16="http://schemas.microsoft.com/office/drawing/2014/main" id="{47225A50-AAB4-4BF0-8AA4-3941CECBD7D5}"/>
              </a:ext>
            </a:extLst>
          </p:cNvPr>
          <p:cNvSpPr>
            <a:spLocks noGrp="1"/>
          </p:cNvSpPr>
          <p:nvPr>
            <p:ph type="title"/>
          </p:nvPr>
        </p:nvSpPr>
        <p:spPr>
          <a:xfrm rot="161729">
            <a:off x="1262155" y="949850"/>
            <a:ext cx="6117113" cy="809357"/>
          </a:xfrm>
        </p:spPr>
        <p:txBody>
          <a:bodyPr/>
          <a:lstStyle/>
          <a:p>
            <a:r>
              <a:rPr lang="es-ES" sz="3200" b="1" dirty="0">
                <a:latin typeface="Bangers" panose="020B0604020202020204" charset="0"/>
              </a:rPr>
              <a:t>Tercer Ciclo</a:t>
            </a:r>
          </a:p>
        </p:txBody>
      </p:sp>
      <p:sp>
        <p:nvSpPr>
          <p:cNvPr id="17" name="Rectángulo 16">
            <a:extLst>
              <a:ext uri="{FF2B5EF4-FFF2-40B4-BE49-F238E27FC236}">
                <a16:creationId xmlns:a16="http://schemas.microsoft.com/office/drawing/2014/main" id="{08A27EE4-2577-4917-B379-F04CF699239E}"/>
              </a:ext>
            </a:extLst>
          </p:cNvPr>
          <p:cNvSpPr/>
          <p:nvPr/>
        </p:nvSpPr>
        <p:spPr>
          <a:xfrm>
            <a:off x="1171908" y="1169616"/>
            <a:ext cx="9410464" cy="12980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US" sz="2400" dirty="0">
              <a:solidFill>
                <a:schemeClr val="tx1"/>
              </a:solidFill>
              <a:effectLst>
                <a:outerShdw blurRad="38100" dist="38100" dir="2700000" algn="tl">
                  <a:srgbClr val="000000">
                    <a:alpha val="43137"/>
                  </a:srgbClr>
                </a:outerShdw>
              </a:effectLst>
              <a:latin typeface="Sniglet" panose="020B0604020202020204" charset="0"/>
            </a:endParaRPr>
          </a:p>
        </p:txBody>
      </p:sp>
      <p:pic>
        <p:nvPicPr>
          <p:cNvPr id="7" name="Imagen 6">
            <a:extLst>
              <a:ext uri="{FF2B5EF4-FFF2-40B4-BE49-F238E27FC236}">
                <a16:creationId xmlns:a16="http://schemas.microsoft.com/office/drawing/2014/main" id="{DBB80646-C51F-42D2-93C5-881287F3EA39}"/>
              </a:ext>
            </a:extLst>
          </p:cNvPr>
          <p:cNvPicPr>
            <a:picLocks noChangeAspect="1"/>
          </p:cNvPicPr>
          <p:nvPr/>
        </p:nvPicPr>
        <p:blipFill>
          <a:blip r:embed="rId3"/>
          <a:stretch>
            <a:fillRect/>
          </a:stretch>
        </p:blipFill>
        <p:spPr>
          <a:xfrm>
            <a:off x="10343534" y="6389510"/>
            <a:ext cx="1624055" cy="423333"/>
          </a:xfrm>
          <a:prstGeom prst="rect">
            <a:avLst/>
          </a:prstGeom>
        </p:spPr>
      </p:pic>
      <p:sp>
        <p:nvSpPr>
          <p:cNvPr id="10" name="CuadroTexto 9">
            <a:extLst>
              <a:ext uri="{FF2B5EF4-FFF2-40B4-BE49-F238E27FC236}">
                <a16:creationId xmlns:a16="http://schemas.microsoft.com/office/drawing/2014/main" id="{135F0AC0-DD8D-43E2-99C8-D15877C0CDF0}"/>
              </a:ext>
            </a:extLst>
          </p:cNvPr>
          <p:cNvSpPr txBox="1"/>
          <p:nvPr/>
        </p:nvSpPr>
        <p:spPr>
          <a:xfrm>
            <a:off x="1285161" y="2367542"/>
            <a:ext cx="9297211" cy="365343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ES" sz="1600" b="1" dirty="0">
                <a:latin typeface="Sniglet" panose="020B0604020202020204" charset="0"/>
                <a:hlinkClick r:id="rId4">
                  <a:extLst>
                    <a:ext uri="{A12FA001-AC4F-418D-AE19-62706E023703}">
                      <ahyp:hlinkClr xmlns:ahyp="http://schemas.microsoft.com/office/drawing/2018/hyperlinkcolor" val="tx"/>
                    </a:ext>
                  </a:extLst>
                </a:hlinkClick>
              </a:rPr>
              <a:t>https://www.youtube.com/watch?v=JR4ez2QYap8</a:t>
            </a:r>
            <a:endParaRPr lang="es-ES" sz="1600" b="1" dirty="0">
              <a:latin typeface="Sniglet" panose="020B0604020202020204" charset="0"/>
            </a:endParaRPr>
          </a:p>
          <a:p>
            <a:pPr>
              <a:lnSpc>
                <a:spcPct val="150000"/>
              </a:lnSpc>
            </a:pPr>
            <a:r>
              <a:rPr lang="es-ES" sz="1400" b="1" dirty="0">
                <a:latin typeface="Sniglet" panose="020B0604020202020204" charset="0"/>
              </a:rPr>
              <a:t> </a:t>
            </a:r>
            <a:r>
              <a:rPr lang="es-ES" sz="1400" dirty="0">
                <a:latin typeface="Sniglet" panose="020B0604020202020204" charset="0"/>
              </a:rPr>
              <a:t>Campaña </a:t>
            </a:r>
            <a:r>
              <a:rPr lang="es-ES" sz="1400" i="1" dirty="0">
                <a:latin typeface="Sniglet" panose="020B0604020202020204" charset="0"/>
              </a:rPr>
              <a:t>#Notepierdas. Sin libertad no hay amor</a:t>
            </a:r>
            <a:r>
              <a:rPr lang="es-ES" sz="1400" dirty="0">
                <a:latin typeface="Sniglet" panose="020B0604020202020204" charset="0"/>
              </a:rPr>
              <a:t>. Instituto Andaluz de la Juventud.</a:t>
            </a:r>
          </a:p>
          <a:p>
            <a:pPr>
              <a:lnSpc>
                <a:spcPct val="150000"/>
              </a:lnSpc>
            </a:pPr>
            <a:endParaRPr lang="es-ES" sz="1400" b="1" dirty="0">
              <a:latin typeface="Sniglet" panose="020B0604020202020204" charset="0"/>
            </a:endParaRPr>
          </a:p>
          <a:p>
            <a:pPr marL="285750" indent="-285750">
              <a:lnSpc>
                <a:spcPct val="150000"/>
              </a:lnSpc>
              <a:buFont typeface="Arial" panose="020B0604020202020204" pitchFamily="34" charset="0"/>
              <a:buChar char="•"/>
            </a:pPr>
            <a:r>
              <a:rPr lang="es-ES" sz="1400" b="1" dirty="0">
                <a:latin typeface="Sniglet" panose="020B0604020202020204" charset="0"/>
                <a:hlinkClick r:id="rId5">
                  <a:extLst>
                    <a:ext uri="{A12FA001-AC4F-418D-AE19-62706E023703}">
                      <ahyp:hlinkClr xmlns:ahyp="http://schemas.microsoft.com/office/drawing/2018/hyperlinkcolor" val="tx"/>
                    </a:ext>
                  </a:extLst>
                </a:hlinkClick>
              </a:rPr>
              <a:t>https://www.youtube.com/watch?v=xdCCSyatVx0</a:t>
            </a:r>
            <a:r>
              <a:rPr lang="es-ES" sz="1400" b="1" dirty="0">
                <a:latin typeface="Sniglet" panose="020B0604020202020204" charset="0"/>
              </a:rPr>
              <a:t> </a:t>
            </a:r>
          </a:p>
          <a:p>
            <a:pPr>
              <a:lnSpc>
                <a:spcPct val="150000"/>
              </a:lnSpc>
            </a:pPr>
            <a:r>
              <a:rPr lang="es-ES" sz="1400" i="1" dirty="0">
                <a:latin typeface="Sniglet" panose="020B0604020202020204" charset="0"/>
              </a:rPr>
              <a:t>Capítulo 1: El Fútbol. </a:t>
            </a:r>
            <a:r>
              <a:rPr lang="es-ES" sz="1400" b="0" i="0" dirty="0">
                <a:effectLst/>
                <a:latin typeface="Helvetica Neue"/>
              </a:rPr>
              <a:t>Campaña de Prevención de la violencia de género en adolescentes. Asociación de mujeres Cineastas y de Medios Audiovisuales (CIMA).</a:t>
            </a:r>
          </a:p>
          <a:p>
            <a:pPr>
              <a:lnSpc>
                <a:spcPct val="150000"/>
              </a:lnSpc>
            </a:pPr>
            <a:endParaRPr lang="es-ES" sz="1400" dirty="0">
              <a:solidFill>
                <a:srgbClr val="373737"/>
              </a:solidFill>
              <a:latin typeface="Helvetica Neue"/>
            </a:endParaRPr>
          </a:p>
          <a:p>
            <a:pPr marL="285750" indent="-285750">
              <a:lnSpc>
                <a:spcPct val="150000"/>
              </a:lnSpc>
              <a:buFont typeface="Arial" panose="020B0604020202020204" pitchFamily="34" charset="0"/>
              <a:buChar char="•"/>
            </a:pPr>
            <a:r>
              <a:rPr lang="es-ES" sz="1400" b="1" dirty="0">
                <a:latin typeface="Sniglet" panose="020B0604020202020204" charset="0"/>
                <a:hlinkClick r:id="rId6">
                  <a:extLst>
                    <a:ext uri="{A12FA001-AC4F-418D-AE19-62706E023703}">
                      <ahyp:hlinkClr xmlns:ahyp="http://schemas.microsoft.com/office/drawing/2018/hyperlinkcolor" val="tx"/>
                    </a:ext>
                  </a:extLst>
                </a:hlinkClick>
              </a:rPr>
              <a:t>https://www.youtube.com/watch?v=tFop_rECYXI&amp;t=15s</a:t>
            </a:r>
            <a:endParaRPr lang="es-ES" sz="1400" dirty="0">
              <a:solidFill>
                <a:srgbClr val="373737"/>
              </a:solidFill>
              <a:latin typeface="Helvetica Neue"/>
            </a:endParaRPr>
          </a:p>
          <a:p>
            <a:pPr>
              <a:lnSpc>
                <a:spcPct val="150000"/>
              </a:lnSpc>
            </a:pPr>
            <a:r>
              <a:rPr lang="es-ES" sz="1400" b="1" dirty="0">
                <a:latin typeface="Sniglet" panose="020B0604020202020204" charset="0"/>
              </a:rPr>
              <a:t>     </a:t>
            </a:r>
            <a:r>
              <a:rPr lang="es-ES" sz="1400" i="1" dirty="0">
                <a:latin typeface="Sniglet" panose="020B0604020202020204" charset="0"/>
              </a:rPr>
              <a:t> Capítulo 5: La contraseña. </a:t>
            </a:r>
            <a:r>
              <a:rPr lang="es-ES" sz="1400" b="0" i="0" dirty="0">
                <a:effectLst/>
                <a:latin typeface="Helvetica Neue"/>
              </a:rPr>
              <a:t>Campaña de Prevención de la violencia de género en adolescentes. Asociación de mujeres Cineastas y de Medios Audiovisuales (CIMA).</a:t>
            </a:r>
          </a:p>
          <a:p>
            <a:pPr>
              <a:lnSpc>
                <a:spcPct val="150000"/>
              </a:lnSpc>
            </a:pPr>
            <a:endParaRPr lang="es-ES" sz="1400" b="1" dirty="0">
              <a:latin typeface="Sniglet" panose="020B0604020202020204" charset="0"/>
            </a:endParaRPr>
          </a:p>
        </p:txBody>
      </p:sp>
      <p:pic>
        <p:nvPicPr>
          <p:cNvPr id="11" name="Imagen 10">
            <a:extLst>
              <a:ext uri="{FF2B5EF4-FFF2-40B4-BE49-F238E27FC236}">
                <a16:creationId xmlns:a16="http://schemas.microsoft.com/office/drawing/2014/main" id="{37DCD54B-4219-49B9-80B4-23606336247C}"/>
              </a:ext>
            </a:extLst>
          </p:cNvPr>
          <p:cNvPicPr>
            <a:picLocks noChangeAspect="1"/>
          </p:cNvPicPr>
          <p:nvPr/>
        </p:nvPicPr>
        <p:blipFill>
          <a:blip r:embed="rId7"/>
          <a:stretch>
            <a:fillRect/>
          </a:stretch>
        </p:blipFill>
        <p:spPr>
          <a:xfrm>
            <a:off x="99130" y="6350888"/>
            <a:ext cx="1700605" cy="500577"/>
          </a:xfrm>
          <a:prstGeom prst="rect">
            <a:avLst/>
          </a:prstGeom>
        </p:spPr>
      </p:pic>
      <p:sp>
        <p:nvSpPr>
          <p:cNvPr id="12" name="CuadroTexto 11">
            <a:extLst>
              <a:ext uri="{FF2B5EF4-FFF2-40B4-BE49-F238E27FC236}">
                <a16:creationId xmlns:a16="http://schemas.microsoft.com/office/drawing/2014/main" id="{6839F3A8-BC3E-470C-8D1F-0EEA35D70FBE}"/>
              </a:ext>
            </a:extLst>
          </p:cNvPr>
          <p:cNvSpPr txBox="1"/>
          <p:nvPr/>
        </p:nvSpPr>
        <p:spPr>
          <a:xfrm>
            <a:off x="1171908" y="1576876"/>
            <a:ext cx="9297211" cy="703847"/>
          </a:xfrm>
          <a:prstGeom prst="rect">
            <a:avLst/>
          </a:prstGeom>
          <a:noFill/>
        </p:spPr>
        <p:txBody>
          <a:bodyPr wrap="square">
            <a:spAutoFit/>
          </a:bodyPr>
          <a:lstStyle/>
          <a:p>
            <a:pPr>
              <a:lnSpc>
                <a:spcPct val="150000"/>
              </a:lnSpc>
            </a:pPr>
            <a:r>
              <a:rPr lang="es-ES" sz="1400" b="0" i="0" dirty="0">
                <a:effectLst/>
                <a:latin typeface="Helvetica Neue"/>
              </a:rPr>
              <a:t>Os proponemos tres cortos interesantes para ver con el alumnado donde aparecen situaciones que representan violencia que se ejerce hacia las mujeres entre parejas de adolescentes:</a:t>
            </a:r>
            <a:endParaRPr lang="es-ES" sz="1400" dirty="0"/>
          </a:p>
        </p:txBody>
      </p:sp>
    </p:spTree>
    <p:extLst>
      <p:ext uri="{BB962C8B-B14F-4D97-AF65-F5344CB8AC3E}">
        <p14:creationId xmlns:p14="http://schemas.microsoft.com/office/powerpoint/2010/main" val="265578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74"/>
        <p:cNvGrpSpPr/>
        <p:nvPr/>
      </p:nvGrpSpPr>
      <p:grpSpPr>
        <a:xfrm>
          <a:off x="0" y="0"/>
          <a:ext cx="0" cy="0"/>
          <a:chOff x="0" y="0"/>
          <a:chExt cx="0" cy="0"/>
        </a:xfrm>
      </p:grpSpPr>
      <p:sp>
        <p:nvSpPr>
          <p:cNvPr id="9" name="Título 8">
            <a:extLst>
              <a:ext uri="{FF2B5EF4-FFF2-40B4-BE49-F238E27FC236}">
                <a16:creationId xmlns:a16="http://schemas.microsoft.com/office/drawing/2014/main" id="{47225A50-AAB4-4BF0-8AA4-3941CECBD7D5}"/>
              </a:ext>
            </a:extLst>
          </p:cNvPr>
          <p:cNvSpPr>
            <a:spLocks noGrp="1"/>
          </p:cNvSpPr>
          <p:nvPr>
            <p:ph type="title"/>
          </p:nvPr>
        </p:nvSpPr>
        <p:spPr>
          <a:xfrm rot="161729">
            <a:off x="4144436" y="129676"/>
            <a:ext cx="6117113" cy="809357"/>
          </a:xfrm>
        </p:spPr>
        <p:txBody>
          <a:bodyPr/>
          <a:lstStyle/>
          <a:p>
            <a:r>
              <a:rPr lang="es-ES" sz="4000" b="1" dirty="0">
                <a:latin typeface="Bangers" panose="020B0604020202020204" charset="0"/>
              </a:rPr>
              <a:t>Tercer Ciclo</a:t>
            </a:r>
          </a:p>
        </p:txBody>
      </p:sp>
      <p:sp>
        <p:nvSpPr>
          <p:cNvPr id="17" name="Rectángulo 16">
            <a:extLst>
              <a:ext uri="{FF2B5EF4-FFF2-40B4-BE49-F238E27FC236}">
                <a16:creationId xmlns:a16="http://schemas.microsoft.com/office/drawing/2014/main" id="{08A27EE4-2577-4917-B379-F04CF699239E}"/>
              </a:ext>
            </a:extLst>
          </p:cNvPr>
          <p:cNvSpPr/>
          <p:nvPr/>
        </p:nvSpPr>
        <p:spPr>
          <a:xfrm>
            <a:off x="1171908" y="1169616"/>
            <a:ext cx="9410464" cy="12980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en-US" sz="2400" dirty="0">
              <a:solidFill>
                <a:schemeClr val="tx1"/>
              </a:solidFill>
              <a:effectLst>
                <a:outerShdw blurRad="38100" dist="38100" dir="2700000" algn="tl">
                  <a:srgbClr val="000000">
                    <a:alpha val="43137"/>
                  </a:srgbClr>
                </a:outerShdw>
              </a:effectLst>
              <a:latin typeface="Sniglet" panose="020B0604020202020204" charset="0"/>
            </a:endParaRPr>
          </a:p>
        </p:txBody>
      </p:sp>
      <p:pic>
        <p:nvPicPr>
          <p:cNvPr id="7" name="Imagen 6">
            <a:extLst>
              <a:ext uri="{FF2B5EF4-FFF2-40B4-BE49-F238E27FC236}">
                <a16:creationId xmlns:a16="http://schemas.microsoft.com/office/drawing/2014/main" id="{DBB80646-C51F-42D2-93C5-881287F3EA39}"/>
              </a:ext>
            </a:extLst>
          </p:cNvPr>
          <p:cNvPicPr>
            <a:picLocks noChangeAspect="1"/>
          </p:cNvPicPr>
          <p:nvPr/>
        </p:nvPicPr>
        <p:blipFill>
          <a:blip r:embed="rId3"/>
          <a:stretch>
            <a:fillRect/>
          </a:stretch>
        </p:blipFill>
        <p:spPr>
          <a:xfrm>
            <a:off x="10343534" y="6389510"/>
            <a:ext cx="1624055" cy="423333"/>
          </a:xfrm>
          <a:prstGeom prst="rect">
            <a:avLst/>
          </a:prstGeom>
        </p:spPr>
      </p:pic>
      <p:pic>
        <p:nvPicPr>
          <p:cNvPr id="11" name="Imagen 10">
            <a:extLst>
              <a:ext uri="{FF2B5EF4-FFF2-40B4-BE49-F238E27FC236}">
                <a16:creationId xmlns:a16="http://schemas.microsoft.com/office/drawing/2014/main" id="{37DCD54B-4219-49B9-80B4-23606336247C}"/>
              </a:ext>
            </a:extLst>
          </p:cNvPr>
          <p:cNvPicPr>
            <a:picLocks noChangeAspect="1"/>
          </p:cNvPicPr>
          <p:nvPr/>
        </p:nvPicPr>
        <p:blipFill>
          <a:blip r:embed="rId4"/>
          <a:stretch>
            <a:fillRect/>
          </a:stretch>
        </p:blipFill>
        <p:spPr>
          <a:xfrm>
            <a:off x="99130" y="6350888"/>
            <a:ext cx="1700605" cy="500577"/>
          </a:xfrm>
          <a:prstGeom prst="rect">
            <a:avLst/>
          </a:prstGeom>
        </p:spPr>
      </p:pic>
      <p:sp>
        <p:nvSpPr>
          <p:cNvPr id="12" name="CuadroTexto 11">
            <a:extLst>
              <a:ext uri="{FF2B5EF4-FFF2-40B4-BE49-F238E27FC236}">
                <a16:creationId xmlns:a16="http://schemas.microsoft.com/office/drawing/2014/main" id="{6839F3A8-BC3E-470C-8D1F-0EEA35D70FBE}"/>
              </a:ext>
            </a:extLst>
          </p:cNvPr>
          <p:cNvSpPr txBox="1"/>
          <p:nvPr/>
        </p:nvSpPr>
        <p:spPr>
          <a:xfrm>
            <a:off x="1046323" y="1055807"/>
            <a:ext cx="9297211" cy="4813305"/>
          </a:xfrm>
          <a:prstGeom prst="rect">
            <a:avLst/>
          </a:prstGeom>
          <a:noFill/>
        </p:spPr>
        <p:txBody>
          <a:bodyPr wrap="square">
            <a:spAutoFit/>
          </a:bodyPr>
          <a:lstStyle/>
          <a:p>
            <a:pPr>
              <a:lnSpc>
                <a:spcPct val="150000"/>
              </a:lnSpc>
            </a:pPr>
            <a:r>
              <a:rPr lang="es-ES" sz="1400" b="1" i="0" dirty="0">
                <a:solidFill>
                  <a:srgbClr val="373737"/>
                </a:solidFill>
                <a:effectLst/>
                <a:latin typeface="Sniglet" panose="020B0604020202020204" charset="0"/>
              </a:rPr>
              <a:t>¿</a:t>
            </a:r>
            <a:r>
              <a:rPr lang="es-ES" sz="1400" b="1" i="0" dirty="0">
                <a:solidFill>
                  <a:srgbClr val="373737"/>
                </a:solidFill>
                <a:effectLst/>
                <a:latin typeface="Helvetica Neue"/>
              </a:rPr>
              <a:t>Cómo trabajar el contenido de los cortos?</a:t>
            </a:r>
            <a:endParaRPr lang="es-ES" sz="1400" b="0" i="0" dirty="0">
              <a:solidFill>
                <a:srgbClr val="373737"/>
              </a:solidFill>
              <a:effectLst/>
              <a:latin typeface="Helvetica Neue"/>
            </a:endParaRPr>
          </a:p>
          <a:p>
            <a:pPr>
              <a:lnSpc>
                <a:spcPct val="150000"/>
              </a:lnSpc>
            </a:pPr>
            <a:r>
              <a:rPr lang="es-ES" sz="1200" b="0" i="0" dirty="0">
                <a:solidFill>
                  <a:srgbClr val="373737"/>
                </a:solidFill>
                <a:effectLst/>
                <a:latin typeface="Helvetica Neue"/>
              </a:rPr>
              <a:t>Todos los cortos que os proponemos tienen un denominador común: La violencia de género. En todos aparecen realidades cotidianas, que al alumnado los pueden resultar útiles para identificar situaciones que representan esta violencia.</a:t>
            </a:r>
            <a:br>
              <a:rPr lang="es-ES" sz="1200" b="0" i="0" dirty="0">
                <a:solidFill>
                  <a:srgbClr val="373737"/>
                </a:solidFill>
                <a:effectLst/>
                <a:latin typeface="Helvetica Neue"/>
              </a:rPr>
            </a:br>
            <a:endParaRPr lang="es-ES" sz="1200" b="0" i="0" dirty="0">
              <a:solidFill>
                <a:srgbClr val="373737"/>
              </a:solidFill>
              <a:effectLst/>
              <a:latin typeface="Helvetica Neue"/>
            </a:endParaRPr>
          </a:p>
          <a:p>
            <a:pPr>
              <a:lnSpc>
                <a:spcPct val="150000"/>
              </a:lnSpc>
            </a:pPr>
            <a:r>
              <a:rPr lang="es-ES" sz="1200" b="0" i="0" dirty="0">
                <a:solidFill>
                  <a:srgbClr val="373737"/>
                </a:solidFill>
                <a:effectLst/>
                <a:latin typeface="Helvetica Neue"/>
              </a:rPr>
              <a:t>El </a:t>
            </a:r>
            <a:r>
              <a:rPr lang="es-ES" sz="1200" b="0" i="0" u="sng" dirty="0">
                <a:solidFill>
                  <a:srgbClr val="373737"/>
                </a:solidFill>
                <a:effectLst/>
                <a:latin typeface="Helvetica Neue"/>
              </a:rPr>
              <a:t>objetivo principal</a:t>
            </a:r>
            <a:r>
              <a:rPr lang="es-ES" sz="1200" b="0" i="0" dirty="0">
                <a:solidFill>
                  <a:srgbClr val="373737"/>
                </a:solidFill>
                <a:effectLst/>
                <a:latin typeface="Helvetica Neue"/>
              </a:rPr>
              <a:t> es aprender a definir qué es la violencia de género y saber reconocerla. Puesto que se trata de cualquier tipo de violencia ejercida sobre la mujer solo por el hecho de serlo.</a:t>
            </a:r>
            <a:br>
              <a:rPr lang="es-ES" sz="1200" b="0" i="0" dirty="0">
                <a:solidFill>
                  <a:srgbClr val="373737"/>
                </a:solidFill>
                <a:effectLst/>
                <a:latin typeface="Helvetica Neue"/>
              </a:rPr>
            </a:br>
            <a:r>
              <a:rPr lang="es-ES" sz="1200" b="0" i="0" dirty="0">
                <a:solidFill>
                  <a:srgbClr val="373737"/>
                </a:solidFill>
                <a:effectLst/>
                <a:latin typeface="Helvetica Neue"/>
              </a:rPr>
              <a:t>Después del visionado de todos o cualquiera de estos cortos (a elección del profesorado) podemos reflexionar sobre el contenido con la ayuda de las siguientes preguntas:</a:t>
            </a:r>
          </a:p>
          <a:p>
            <a:pPr>
              <a:lnSpc>
                <a:spcPct val="150000"/>
              </a:lnSpc>
            </a:pPr>
            <a:endParaRPr lang="es-ES" sz="1200" b="0" i="0" dirty="0">
              <a:solidFill>
                <a:srgbClr val="373737"/>
              </a:solidFill>
              <a:effectLst/>
              <a:latin typeface="Helvetica Neue"/>
            </a:endParaRPr>
          </a:p>
          <a:p>
            <a:pPr marL="171450" indent="-171450">
              <a:lnSpc>
                <a:spcPct val="150000"/>
              </a:lnSpc>
              <a:buFont typeface="Arial" panose="020B0604020202020204" pitchFamily="34" charset="0"/>
              <a:buChar char="•"/>
            </a:pPr>
            <a:r>
              <a:rPr lang="es-ES" sz="1200" b="0" i="0" dirty="0">
                <a:solidFill>
                  <a:srgbClr val="373737"/>
                </a:solidFill>
                <a:effectLst/>
                <a:latin typeface="Helvetica Neue"/>
              </a:rPr>
              <a:t>Describir la situación.</a:t>
            </a:r>
          </a:p>
          <a:p>
            <a:pPr marL="171450" indent="-171450">
              <a:lnSpc>
                <a:spcPct val="150000"/>
              </a:lnSpc>
              <a:buFont typeface="Arial" panose="020B0604020202020204" pitchFamily="34" charset="0"/>
              <a:buChar char="•"/>
            </a:pPr>
            <a:r>
              <a:rPr lang="es-ES" sz="1200" b="0" i="0" dirty="0">
                <a:solidFill>
                  <a:srgbClr val="373737"/>
                </a:solidFill>
                <a:effectLst/>
                <a:latin typeface="Helvetica Neue"/>
              </a:rPr>
              <a:t>¿Qué sensación pensáis que le genera a la protagonista y al resto de las personas que aparecen?</a:t>
            </a:r>
          </a:p>
          <a:p>
            <a:pPr marL="171450" indent="-171450">
              <a:lnSpc>
                <a:spcPct val="150000"/>
              </a:lnSpc>
              <a:buFont typeface="Arial" panose="020B0604020202020204" pitchFamily="34" charset="0"/>
              <a:buChar char="•"/>
            </a:pPr>
            <a:r>
              <a:rPr lang="es-ES" sz="1200" b="0" i="0" dirty="0">
                <a:solidFill>
                  <a:srgbClr val="373737"/>
                </a:solidFill>
                <a:effectLst/>
                <a:latin typeface="Helvetica Neue"/>
              </a:rPr>
              <a:t>¿Pensáis que estas situaciones continúan pasando hoy en día? Pero esto se puede considerar violencia de género?</a:t>
            </a:r>
          </a:p>
          <a:p>
            <a:pPr marL="171450" indent="-171450">
              <a:lnSpc>
                <a:spcPct val="150000"/>
              </a:lnSpc>
              <a:buFont typeface="Arial" panose="020B0604020202020204" pitchFamily="34" charset="0"/>
              <a:buChar char="•"/>
            </a:pPr>
            <a:r>
              <a:rPr lang="es-ES" sz="1200" b="0" i="0" dirty="0">
                <a:solidFill>
                  <a:srgbClr val="373737"/>
                </a:solidFill>
                <a:effectLst/>
                <a:latin typeface="Helvetica Neue"/>
              </a:rPr>
              <a:t>¿Todos y todas sabemos qué significa la violencia de género?</a:t>
            </a:r>
          </a:p>
          <a:p>
            <a:pPr marL="171450" indent="-171450">
              <a:lnSpc>
                <a:spcPct val="150000"/>
              </a:lnSpc>
              <a:buFont typeface="Arial" panose="020B0604020202020204" pitchFamily="34" charset="0"/>
              <a:buChar char="•"/>
            </a:pPr>
            <a:r>
              <a:rPr lang="es-ES" sz="1200" b="0" i="0" dirty="0">
                <a:solidFill>
                  <a:srgbClr val="373737"/>
                </a:solidFill>
                <a:effectLst/>
                <a:latin typeface="Helvetica Neue"/>
              </a:rPr>
              <a:t>Formamos parte de la sociedad y por tanto tenemos que comprometernos a eliminar todo tipo de violencia, y en este caso, toda la que se ejerce hacia las mujeres ¿Qué propondríais?</a:t>
            </a:r>
          </a:p>
          <a:p>
            <a:pPr marL="171450" indent="-171450">
              <a:lnSpc>
                <a:spcPct val="150000"/>
              </a:lnSpc>
              <a:buFont typeface="Arial" panose="020B0604020202020204" pitchFamily="34" charset="0"/>
              <a:buChar char="•"/>
            </a:pPr>
            <a:r>
              <a:rPr lang="es-ES" sz="1200" b="0" i="0" dirty="0">
                <a:solidFill>
                  <a:srgbClr val="373737"/>
                </a:solidFill>
                <a:effectLst/>
                <a:latin typeface="Helvetica Neue"/>
              </a:rPr>
              <a:t>¿Cómo actuaríais si conocierais a alguna mujer que está pasando por esta situación?</a:t>
            </a:r>
          </a:p>
          <a:p>
            <a:pPr marL="171450" indent="-171450">
              <a:lnSpc>
                <a:spcPct val="150000"/>
              </a:lnSpc>
              <a:buFont typeface="Arial" panose="020B0604020202020204" pitchFamily="34" charset="0"/>
              <a:buChar char="•"/>
            </a:pPr>
            <a:r>
              <a:rPr lang="es-ES" sz="1200" dirty="0">
                <a:solidFill>
                  <a:srgbClr val="373737"/>
                </a:solidFill>
                <a:latin typeface="Helvetica Neue"/>
              </a:rPr>
              <a:t>¿</a:t>
            </a:r>
            <a:r>
              <a:rPr lang="es-ES" sz="1200" b="0" i="0" dirty="0">
                <a:solidFill>
                  <a:srgbClr val="373737"/>
                </a:solidFill>
                <a:effectLst/>
                <a:latin typeface="Helvetica Neue"/>
              </a:rPr>
              <a:t>Dónde acudiríais a solicitar información y/o ayuda?</a:t>
            </a:r>
            <a:endParaRPr lang="es-ES" sz="1200" dirty="0">
              <a:latin typeface="Helvetica Neue"/>
            </a:endParaRPr>
          </a:p>
        </p:txBody>
      </p:sp>
    </p:spTree>
    <p:extLst>
      <p:ext uri="{BB962C8B-B14F-4D97-AF65-F5344CB8AC3E}">
        <p14:creationId xmlns:p14="http://schemas.microsoft.com/office/powerpoint/2010/main" val="2264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98"/>
        <p:cNvGrpSpPr/>
        <p:nvPr/>
      </p:nvGrpSpPr>
      <p:grpSpPr>
        <a:xfrm>
          <a:off x="0" y="0"/>
          <a:ext cx="0" cy="0"/>
          <a:chOff x="0" y="0"/>
          <a:chExt cx="0" cy="0"/>
        </a:xfrm>
      </p:grpSpPr>
      <p:sp>
        <p:nvSpPr>
          <p:cNvPr id="100" name="Google Shape;100;p15"/>
          <p:cNvSpPr txBox="1">
            <a:spLocks noGrp="1"/>
          </p:cNvSpPr>
          <p:nvPr>
            <p:ph type="sldNum" idx="12"/>
          </p:nvPr>
        </p:nvSpPr>
        <p:spPr>
          <a:xfrm>
            <a:off x="4276892" y="2679499"/>
            <a:ext cx="3935391" cy="524800"/>
          </a:xfrm>
          <a:prstGeom prst="rect">
            <a:avLst/>
          </a:prstGeom>
        </p:spPr>
        <p:txBody>
          <a:bodyPr spcFirstLastPara="1" vert="horz" wrap="square" lIns="121900" tIns="121900" rIns="121900" bIns="121900" rtlCol="0" anchor="t" anchorCtr="0">
            <a:noAutofit/>
          </a:bodyPr>
          <a:lstStyle/>
          <a:p>
            <a:pPr algn="ctr"/>
            <a:r>
              <a:rPr lang="es-ES" sz="7200" b="1" i="1" dirty="0">
                <a:solidFill>
                  <a:schemeClr val="tx1"/>
                </a:solidFill>
              </a:rPr>
              <a:t>GRACIAS</a:t>
            </a:r>
            <a:endParaRPr sz="6000" b="1" i="1" dirty="0">
              <a:solidFill>
                <a:schemeClr val="tx1"/>
              </a:solidFill>
            </a:endParaRPr>
          </a:p>
        </p:txBody>
      </p:sp>
      <p:pic>
        <p:nvPicPr>
          <p:cNvPr id="5" name="Imagen 4">
            <a:extLst>
              <a:ext uri="{FF2B5EF4-FFF2-40B4-BE49-F238E27FC236}">
                <a16:creationId xmlns:a16="http://schemas.microsoft.com/office/drawing/2014/main" id="{27990764-8852-4E69-A69D-FF2A2E37C338}"/>
              </a:ext>
            </a:extLst>
          </p:cNvPr>
          <p:cNvPicPr>
            <a:picLocks noChangeAspect="1"/>
          </p:cNvPicPr>
          <p:nvPr/>
        </p:nvPicPr>
        <p:blipFill>
          <a:blip r:embed="rId3"/>
          <a:stretch>
            <a:fillRect/>
          </a:stretch>
        </p:blipFill>
        <p:spPr>
          <a:xfrm>
            <a:off x="5283972" y="4406186"/>
            <a:ext cx="1624055" cy="498503"/>
          </a:xfrm>
          <a:prstGeom prst="rect">
            <a:avLst/>
          </a:prstGeom>
        </p:spPr>
      </p:pic>
      <p:pic>
        <p:nvPicPr>
          <p:cNvPr id="7" name="Imagen 6">
            <a:extLst>
              <a:ext uri="{FF2B5EF4-FFF2-40B4-BE49-F238E27FC236}">
                <a16:creationId xmlns:a16="http://schemas.microsoft.com/office/drawing/2014/main" id="{CE1DF115-08C8-42B3-87C4-2251A573DD03}"/>
              </a:ext>
            </a:extLst>
          </p:cNvPr>
          <p:cNvPicPr>
            <a:picLocks noChangeAspect="1"/>
          </p:cNvPicPr>
          <p:nvPr/>
        </p:nvPicPr>
        <p:blipFill>
          <a:blip r:embed="rId4"/>
          <a:stretch>
            <a:fillRect/>
          </a:stretch>
        </p:blipFill>
        <p:spPr>
          <a:xfrm>
            <a:off x="4987324" y="1576859"/>
            <a:ext cx="2034469" cy="5988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CBC7F-EC62-47C3-8CBD-EBC016C458DF}"/>
              </a:ext>
            </a:extLst>
          </p:cNvPr>
          <p:cNvSpPr>
            <a:spLocks noGrp="1"/>
          </p:cNvSpPr>
          <p:nvPr>
            <p:ph type="title"/>
          </p:nvPr>
        </p:nvSpPr>
        <p:spPr>
          <a:xfrm rot="161729">
            <a:off x="1054322" y="1906776"/>
            <a:ext cx="9373171" cy="400813"/>
          </a:xfrm>
        </p:spPr>
        <p:txBody>
          <a:bodyPr/>
          <a:lstStyle/>
          <a:p>
            <a:r>
              <a:rPr lang="es-ES" b="1" i="1" dirty="0">
                <a:latin typeface="Bangers" panose="020B0604020202020204" charset="0"/>
              </a:rPr>
              <a:t>ACTIVIDAD</a:t>
            </a:r>
            <a:r>
              <a:rPr lang="es-ES" dirty="0"/>
              <a:t>:</a:t>
            </a:r>
          </a:p>
        </p:txBody>
      </p:sp>
      <p:sp>
        <p:nvSpPr>
          <p:cNvPr id="5" name="Marcador de contenido 2">
            <a:extLst>
              <a:ext uri="{FF2B5EF4-FFF2-40B4-BE49-F238E27FC236}">
                <a16:creationId xmlns:a16="http://schemas.microsoft.com/office/drawing/2014/main" id="{84391DC8-BE88-4321-8F21-54B656B61814}"/>
              </a:ext>
            </a:extLst>
          </p:cNvPr>
          <p:cNvSpPr>
            <a:spLocks noGrp="1"/>
          </p:cNvSpPr>
          <p:nvPr>
            <p:ph type="body" idx="1"/>
          </p:nvPr>
        </p:nvSpPr>
        <p:spPr>
          <a:xfrm>
            <a:off x="1259307" y="1379340"/>
            <a:ext cx="9368152" cy="3716792"/>
          </a:xfrm>
        </p:spPr>
        <p:txBody>
          <a:bodyPr anchor="ctr">
            <a:normAutofit fontScale="92500" lnSpcReduction="10000"/>
          </a:bodyPr>
          <a:lstStyle/>
          <a:p>
            <a:pPr marL="0" indent="0" algn="just">
              <a:lnSpc>
                <a:spcPct val="150000"/>
              </a:lnSpc>
              <a:buNone/>
            </a:pPr>
            <a:endParaRPr lang="es-ES" sz="1800" dirty="0">
              <a:solidFill>
                <a:srgbClr val="373737"/>
              </a:solidFill>
              <a:latin typeface="Sniglet" panose="020B0604020202020204" charset="0"/>
            </a:endParaRPr>
          </a:p>
          <a:p>
            <a:pPr marL="0" indent="0" algn="just">
              <a:lnSpc>
                <a:spcPct val="150000"/>
              </a:lnSpc>
              <a:buNone/>
            </a:pPr>
            <a:endParaRPr lang="es-ES" sz="1800" dirty="0">
              <a:solidFill>
                <a:srgbClr val="373737"/>
              </a:solidFill>
              <a:latin typeface="Sniglet" panose="020B0604020202020204" charset="0"/>
            </a:endParaRPr>
          </a:p>
          <a:p>
            <a:pPr marL="0" indent="0" algn="just">
              <a:lnSpc>
                <a:spcPct val="150000"/>
              </a:lnSpc>
              <a:buNone/>
            </a:pPr>
            <a:r>
              <a:rPr lang="es-ES" sz="1800" dirty="0">
                <a:solidFill>
                  <a:srgbClr val="373737"/>
                </a:solidFill>
                <a:latin typeface="Sniglet" panose="020B0604020202020204" charset="0"/>
              </a:rPr>
              <a:t>H</a:t>
            </a:r>
            <a:r>
              <a:rPr lang="es-ES" sz="1800" b="0" i="0" dirty="0">
                <a:solidFill>
                  <a:srgbClr val="373737"/>
                </a:solidFill>
                <a:effectLst/>
                <a:latin typeface="Sniglet" panose="020B0604020202020204" charset="0"/>
              </a:rPr>
              <a:t>acer una pancarta con un lema en contra de la violencia de género, dentro de esta pegaremos unas manecitas de color morado con frases escritas por el alumnado en contra de la violencia de género.</a:t>
            </a:r>
          </a:p>
          <a:p>
            <a:pPr marL="0" indent="0" algn="just">
              <a:lnSpc>
                <a:spcPct val="150000"/>
              </a:lnSpc>
              <a:buNone/>
            </a:pPr>
            <a:endParaRPr lang="es-ES" sz="1800" dirty="0">
              <a:solidFill>
                <a:srgbClr val="373737"/>
              </a:solidFill>
              <a:latin typeface="Sniglet" panose="020B0604020202020204" charset="0"/>
            </a:endParaRPr>
          </a:p>
          <a:p>
            <a:pPr marL="0" indent="0" algn="just">
              <a:lnSpc>
                <a:spcPct val="150000"/>
              </a:lnSpc>
              <a:buNone/>
            </a:pPr>
            <a:endParaRPr lang="es-ES" sz="1800" b="0" i="0" dirty="0">
              <a:solidFill>
                <a:srgbClr val="373737"/>
              </a:solidFill>
              <a:effectLst/>
              <a:latin typeface="Sniglet" panose="020B0604020202020204" charset="0"/>
            </a:endParaRPr>
          </a:p>
          <a:p>
            <a:pPr marL="0" indent="0" algn="just">
              <a:lnSpc>
                <a:spcPct val="150000"/>
              </a:lnSpc>
              <a:buNone/>
            </a:pPr>
            <a:r>
              <a:rPr lang="es-ES" sz="1800" b="0" i="0" dirty="0">
                <a:solidFill>
                  <a:srgbClr val="373737"/>
                </a:solidFill>
                <a:effectLst/>
                <a:latin typeface="Sniglet" panose="020B0604020202020204" charset="0"/>
              </a:rPr>
              <a:t>Previamente a esto, se trabajará durante una sesión con cada clase una serie de recursos que, a continuación, ofrecemos y que harán de hilo conductor para realizar la pancarta.</a:t>
            </a:r>
            <a:endParaRPr lang="es-ES" sz="4000" dirty="0">
              <a:latin typeface="Sniglet" panose="020B0604020202020204" charset="0"/>
            </a:endParaRPr>
          </a:p>
        </p:txBody>
      </p:sp>
      <p:sp>
        <p:nvSpPr>
          <p:cNvPr id="6" name="Flecha: hacia abajo 5">
            <a:extLst>
              <a:ext uri="{FF2B5EF4-FFF2-40B4-BE49-F238E27FC236}">
                <a16:creationId xmlns:a16="http://schemas.microsoft.com/office/drawing/2014/main" id="{A5941DBA-E545-412D-A574-66CCDF438065}"/>
              </a:ext>
            </a:extLst>
          </p:cNvPr>
          <p:cNvSpPr/>
          <p:nvPr/>
        </p:nvSpPr>
        <p:spPr>
          <a:xfrm>
            <a:off x="5489066" y="3429000"/>
            <a:ext cx="709422" cy="591314"/>
          </a:xfrm>
          <a:prstGeom prst="downArrow">
            <a:avLst/>
          </a:prstGeom>
          <a:solidFill>
            <a:srgbClr val="7030A0"/>
          </a:solidFill>
          <a:ln w="38100">
            <a:solidFill>
              <a:srgbClr val="CC99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400"/>
          </a:p>
        </p:txBody>
      </p:sp>
      <p:pic>
        <p:nvPicPr>
          <p:cNvPr id="9" name="Imagen 8">
            <a:extLst>
              <a:ext uri="{FF2B5EF4-FFF2-40B4-BE49-F238E27FC236}">
                <a16:creationId xmlns:a16="http://schemas.microsoft.com/office/drawing/2014/main" id="{56C87D73-64DE-4F5B-97C8-2F3ACA69F935}"/>
              </a:ext>
            </a:extLst>
          </p:cNvPr>
          <p:cNvPicPr>
            <a:picLocks noChangeAspect="1"/>
          </p:cNvPicPr>
          <p:nvPr/>
        </p:nvPicPr>
        <p:blipFill>
          <a:blip r:embed="rId2"/>
          <a:stretch>
            <a:fillRect/>
          </a:stretch>
        </p:blipFill>
        <p:spPr>
          <a:xfrm>
            <a:off x="10317382" y="6410798"/>
            <a:ext cx="1624055" cy="332157"/>
          </a:xfrm>
          <a:prstGeom prst="rect">
            <a:avLst/>
          </a:prstGeom>
        </p:spPr>
      </p:pic>
      <p:pic>
        <p:nvPicPr>
          <p:cNvPr id="7" name="Imagen 6">
            <a:extLst>
              <a:ext uri="{FF2B5EF4-FFF2-40B4-BE49-F238E27FC236}">
                <a16:creationId xmlns:a16="http://schemas.microsoft.com/office/drawing/2014/main" id="{5EA648FD-32F7-480D-9595-81417F104450}"/>
              </a:ext>
            </a:extLst>
          </p:cNvPr>
          <p:cNvPicPr>
            <a:picLocks noChangeAspect="1"/>
          </p:cNvPicPr>
          <p:nvPr/>
        </p:nvPicPr>
        <p:blipFill>
          <a:blip r:embed="rId3"/>
          <a:stretch>
            <a:fillRect/>
          </a:stretch>
        </p:blipFill>
        <p:spPr>
          <a:xfrm>
            <a:off x="76552" y="6311402"/>
            <a:ext cx="1700605" cy="500577"/>
          </a:xfrm>
          <a:prstGeom prst="rect">
            <a:avLst/>
          </a:prstGeom>
        </p:spPr>
      </p:pic>
    </p:spTree>
    <p:extLst>
      <p:ext uri="{BB962C8B-B14F-4D97-AF65-F5344CB8AC3E}">
        <p14:creationId xmlns:p14="http://schemas.microsoft.com/office/powerpoint/2010/main" val="324738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E61122-03B6-4D10-B6F0-752664AE1D7D}"/>
              </a:ext>
            </a:extLst>
          </p:cNvPr>
          <p:cNvSpPr txBox="1"/>
          <p:nvPr/>
        </p:nvSpPr>
        <p:spPr>
          <a:xfrm>
            <a:off x="558550" y="691752"/>
            <a:ext cx="5193188" cy="2640371"/>
          </a:xfrm>
          <a:prstGeom prst="rect">
            <a:avLst/>
          </a:prstGeom>
        </p:spPr>
        <p:txBody>
          <a:bodyPr vert="horz" lIns="91440" tIns="45720" rIns="91440" bIns="45720" rtlCol="0" anchor="t">
            <a:normAutofit lnSpcReduction="10000"/>
          </a:bodyPr>
          <a:lstStyle/>
          <a:p>
            <a:pPr algn="just">
              <a:lnSpc>
                <a:spcPct val="150000"/>
              </a:lnSpc>
              <a:spcAft>
                <a:spcPts val="600"/>
              </a:spcAft>
            </a:pPr>
            <a:r>
              <a:rPr lang="es-ES" sz="1900" b="0" i="0" dirty="0">
                <a:solidFill>
                  <a:srgbClr val="373737"/>
                </a:solidFill>
                <a:effectLst/>
                <a:latin typeface="Helvetica Neue"/>
              </a:rPr>
              <a:t>Se reparte una mano a cada alumno y alumna donde tendrán que escribir un mensaje en contra la violencia de género, después de haber trabajado en clase el significado del concepto.</a:t>
            </a:r>
          </a:p>
          <a:p>
            <a:pPr marL="285750" indent="-285750" algn="just">
              <a:lnSpc>
                <a:spcPct val="150000"/>
              </a:lnSpc>
              <a:spcAft>
                <a:spcPts val="600"/>
              </a:spcAft>
              <a:buFont typeface="Wingdings" panose="05000000000000000000" pitchFamily="2" charset="2"/>
              <a:buChar char="Ø"/>
            </a:pPr>
            <a:r>
              <a:rPr lang="es-ES" sz="1733" dirty="0">
                <a:solidFill>
                  <a:srgbClr val="373737"/>
                </a:solidFill>
                <a:latin typeface="Helvetica Neue"/>
              </a:rPr>
              <a:t>En el caso de Infantil se pinta.</a:t>
            </a:r>
            <a:endParaRPr lang="en-US" sz="1333" dirty="0"/>
          </a:p>
        </p:txBody>
      </p:sp>
      <p:pic>
        <p:nvPicPr>
          <p:cNvPr id="2056" name="Picture 8" descr="Fichas de infantil para colorear y recortar - Escuela en la nube">
            <a:extLst>
              <a:ext uri="{FF2B5EF4-FFF2-40B4-BE49-F238E27FC236}">
                <a16:creationId xmlns:a16="http://schemas.microsoft.com/office/drawing/2014/main" id="{9102CCB1-D3D9-4C2C-BD99-B02AF95EFD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62103" y="585003"/>
            <a:ext cx="2447724" cy="26403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chas de infantil para colorear y recortar - Escuela en la nube">
            <a:extLst>
              <a:ext uri="{FF2B5EF4-FFF2-40B4-BE49-F238E27FC236}">
                <a16:creationId xmlns:a16="http://schemas.microsoft.com/office/drawing/2014/main" id="{AE8E8838-F705-4579-8D9E-02725637E0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48263" y="1853893"/>
            <a:ext cx="1517315" cy="163673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chas de infantil para colorear y recortar - Escuela en la nube">
            <a:extLst>
              <a:ext uri="{FF2B5EF4-FFF2-40B4-BE49-F238E27FC236}">
                <a16:creationId xmlns:a16="http://schemas.microsoft.com/office/drawing/2014/main" id="{39181840-6058-4196-8161-F45121706A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9710" y="4607199"/>
            <a:ext cx="1371455" cy="14793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chas de infantil para colorear y recortar - Escuela en la nube">
            <a:extLst>
              <a:ext uri="{FF2B5EF4-FFF2-40B4-BE49-F238E27FC236}">
                <a16:creationId xmlns:a16="http://schemas.microsoft.com/office/drawing/2014/main" id="{85687E0C-E228-4941-BA7A-7253E31818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60075" y="4045877"/>
            <a:ext cx="1624055" cy="17518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Fichas de infantil para colorear y recortar - Escuela en la nube">
            <a:extLst>
              <a:ext uri="{FF2B5EF4-FFF2-40B4-BE49-F238E27FC236}">
                <a16:creationId xmlns:a16="http://schemas.microsoft.com/office/drawing/2014/main" id="{1F36884F-0A6F-42AC-B013-EB40D71EDD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64569" y="3490627"/>
            <a:ext cx="912617" cy="9844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ichas de infantil para colorear y recortar - Escuela en la nube">
            <a:extLst>
              <a:ext uri="{FF2B5EF4-FFF2-40B4-BE49-F238E27FC236}">
                <a16:creationId xmlns:a16="http://schemas.microsoft.com/office/drawing/2014/main" id="{4AEF6418-2C0C-4AD0-AFFE-C8AB183B4A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410789">
            <a:off x="1620524" y="3876129"/>
            <a:ext cx="2489349" cy="268527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41805D0A-A5D7-4D57-8ED3-B8C2C98FBD6A}"/>
              </a:ext>
            </a:extLst>
          </p:cNvPr>
          <p:cNvSpPr txBox="1"/>
          <p:nvPr/>
        </p:nvSpPr>
        <p:spPr>
          <a:xfrm rot="19334039">
            <a:off x="2404022" y="5232235"/>
            <a:ext cx="1221828" cy="738664"/>
          </a:xfrm>
          <a:prstGeom prst="rect">
            <a:avLst/>
          </a:prstGeom>
          <a:noFill/>
        </p:spPr>
        <p:txBody>
          <a:bodyPr wrap="square" rtlCol="0">
            <a:spAutoFit/>
          </a:bodyPr>
          <a:lstStyle/>
          <a:p>
            <a:r>
              <a:rPr lang="es-ES" sz="1400" b="1" dirty="0">
                <a:solidFill>
                  <a:srgbClr val="373737"/>
                </a:solidFill>
                <a:latin typeface="Sniglet" panose="020B0604020202020204" charset="0"/>
              </a:rPr>
              <a:t>¡Qué nadie se lleve tu sonrisa!</a:t>
            </a:r>
            <a:endParaRPr lang="es-ES" sz="1200" b="1" dirty="0">
              <a:effectLst>
                <a:outerShdw blurRad="38100" dist="38100" dir="2700000" algn="tl">
                  <a:srgbClr val="000000">
                    <a:alpha val="43137"/>
                  </a:srgbClr>
                </a:outerShdw>
              </a:effectLst>
              <a:latin typeface="Sniglet" panose="020B0604020202020204" charset="0"/>
            </a:endParaRPr>
          </a:p>
        </p:txBody>
      </p:sp>
      <p:pic>
        <p:nvPicPr>
          <p:cNvPr id="4" name="Imagen 3">
            <a:extLst>
              <a:ext uri="{FF2B5EF4-FFF2-40B4-BE49-F238E27FC236}">
                <a16:creationId xmlns:a16="http://schemas.microsoft.com/office/drawing/2014/main" id="{7536B37D-FBD9-456E-845A-00E01870D382}"/>
              </a:ext>
            </a:extLst>
          </p:cNvPr>
          <p:cNvPicPr>
            <a:picLocks noChangeAspect="1"/>
          </p:cNvPicPr>
          <p:nvPr/>
        </p:nvPicPr>
        <p:blipFill>
          <a:blip r:embed="rId3"/>
          <a:stretch>
            <a:fillRect/>
          </a:stretch>
        </p:blipFill>
        <p:spPr>
          <a:xfrm>
            <a:off x="10386375" y="6315802"/>
            <a:ext cx="1523452" cy="467623"/>
          </a:xfrm>
          <a:prstGeom prst="rect">
            <a:avLst/>
          </a:prstGeom>
        </p:spPr>
      </p:pic>
      <p:pic>
        <p:nvPicPr>
          <p:cNvPr id="14" name="Imagen 13">
            <a:extLst>
              <a:ext uri="{FF2B5EF4-FFF2-40B4-BE49-F238E27FC236}">
                <a16:creationId xmlns:a16="http://schemas.microsoft.com/office/drawing/2014/main" id="{329313EB-07E3-4441-BC76-E21E998D80F3}"/>
              </a:ext>
            </a:extLst>
          </p:cNvPr>
          <p:cNvPicPr>
            <a:picLocks noChangeAspect="1"/>
          </p:cNvPicPr>
          <p:nvPr/>
        </p:nvPicPr>
        <p:blipFill>
          <a:blip r:embed="rId4"/>
          <a:stretch>
            <a:fillRect/>
          </a:stretch>
        </p:blipFill>
        <p:spPr>
          <a:xfrm>
            <a:off x="134117" y="6267679"/>
            <a:ext cx="1636889" cy="467623"/>
          </a:xfrm>
          <a:prstGeom prst="rect">
            <a:avLst/>
          </a:prstGeom>
        </p:spPr>
      </p:pic>
    </p:spTree>
    <p:extLst>
      <p:ext uri="{BB962C8B-B14F-4D97-AF65-F5344CB8AC3E}">
        <p14:creationId xmlns:p14="http://schemas.microsoft.com/office/powerpoint/2010/main" val="362968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Fichas de infantil para colorear y recortar - Escuela en la nube">
            <a:extLst>
              <a:ext uri="{FF2B5EF4-FFF2-40B4-BE49-F238E27FC236}">
                <a16:creationId xmlns:a16="http://schemas.microsoft.com/office/drawing/2014/main" id="{4AEF6418-2C0C-4AD0-AFFE-C8AB183B4A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385131">
            <a:off x="2083959" y="392411"/>
            <a:ext cx="7513373" cy="597657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7536B37D-FBD9-456E-845A-00E01870D382}"/>
              </a:ext>
            </a:extLst>
          </p:cNvPr>
          <p:cNvPicPr>
            <a:picLocks noChangeAspect="1"/>
          </p:cNvPicPr>
          <p:nvPr/>
        </p:nvPicPr>
        <p:blipFill>
          <a:blip r:embed="rId3"/>
          <a:stretch>
            <a:fillRect/>
          </a:stretch>
        </p:blipFill>
        <p:spPr>
          <a:xfrm>
            <a:off x="10285773" y="6119754"/>
            <a:ext cx="1624055" cy="498503"/>
          </a:xfrm>
          <a:prstGeom prst="rect">
            <a:avLst/>
          </a:prstGeom>
        </p:spPr>
      </p:pic>
      <p:pic>
        <p:nvPicPr>
          <p:cNvPr id="14" name="Imagen 13">
            <a:extLst>
              <a:ext uri="{FF2B5EF4-FFF2-40B4-BE49-F238E27FC236}">
                <a16:creationId xmlns:a16="http://schemas.microsoft.com/office/drawing/2014/main" id="{329313EB-07E3-4441-BC76-E21E998D80F3}"/>
              </a:ext>
            </a:extLst>
          </p:cNvPr>
          <p:cNvPicPr>
            <a:picLocks noChangeAspect="1"/>
          </p:cNvPicPr>
          <p:nvPr/>
        </p:nvPicPr>
        <p:blipFill>
          <a:blip r:embed="rId4"/>
          <a:stretch>
            <a:fillRect/>
          </a:stretch>
        </p:blipFill>
        <p:spPr>
          <a:xfrm>
            <a:off x="134117" y="6267679"/>
            <a:ext cx="1636889" cy="467623"/>
          </a:xfrm>
          <a:prstGeom prst="rect">
            <a:avLst/>
          </a:prstGeom>
        </p:spPr>
      </p:pic>
    </p:spTree>
    <p:extLst>
      <p:ext uri="{BB962C8B-B14F-4D97-AF65-F5344CB8AC3E}">
        <p14:creationId xmlns:p14="http://schemas.microsoft.com/office/powerpoint/2010/main" val="348589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111"/>
        <p:cNvGrpSpPr/>
        <p:nvPr/>
      </p:nvGrpSpPr>
      <p:grpSpPr>
        <a:xfrm>
          <a:off x="0" y="0"/>
          <a:ext cx="0" cy="0"/>
          <a:chOff x="0" y="0"/>
          <a:chExt cx="0" cy="0"/>
        </a:xfrm>
      </p:grpSpPr>
      <p:pic>
        <p:nvPicPr>
          <p:cNvPr id="6" name="Imagen 5">
            <a:extLst>
              <a:ext uri="{FF2B5EF4-FFF2-40B4-BE49-F238E27FC236}">
                <a16:creationId xmlns:a16="http://schemas.microsoft.com/office/drawing/2014/main" id="{5F22AD54-9745-412D-956B-F8C869337F8E}"/>
              </a:ext>
            </a:extLst>
          </p:cNvPr>
          <p:cNvPicPr>
            <a:picLocks noChangeAspect="1"/>
          </p:cNvPicPr>
          <p:nvPr/>
        </p:nvPicPr>
        <p:blipFill>
          <a:blip r:embed="rId3"/>
          <a:stretch>
            <a:fillRect/>
          </a:stretch>
        </p:blipFill>
        <p:spPr>
          <a:xfrm>
            <a:off x="10375262" y="6372724"/>
            <a:ext cx="1624055" cy="412677"/>
          </a:xfrm>
          <a:prstGeom prst="rect">
            <a:avLst/>
          </a:prstGeom>
        </p:spPr>
      </p:pic>
      <p:pic>
        <p:nvPicPr>
          <p:cNvPr id="5" name="Imagen 4">
            <a:extLst>
              <a:ext uri="{FF2B5EF4-FFF2-40B4-BE49-F238E27FC236}">
                <a16:creationId xmlns:a16="http://schemas.microsoft.com/office/drawing/2014/main" id="{CC1CAD42-37DC-4EE4-9F2B-8BACD079033B}"/>
              </a:ext>
            </a:extLst>
          </p:cNvPr>
          <p:cNvPicPr>
            <a:picLocks noChangeAspect="1"/>
          </p:cNvPicPr>
          <p:nvPr/>
        </p:nvPicPr>
        <p:blipFill>
          <a:blip r:embed="rId4"/>
          <a:stretch>
            <a:fillRect/>
          </a:stretch>
        </p:blipFill>
        <p:spPr>
          <a:xfrm>
            <a:off x="76552" y="6311402"/>
            <a:ext cx="1700605" cy="500577"/>
          </a:xfrm>
          <a:prstGeom prst="rect">
            <a:avLst/>
          </a:prstGeom>
        </p:spPr>
      </p:pic>
      <p:pic>
        <p:nvPicPr>
          <p:cNvPr id="3" name="Imagen 2">
            <a:extLst>
              <a:ext uri="{FF2B5EF4-FFF2-40B4-BE49-F238E27FC236}">
                <a16:creationId xmlns:a16="http://schemas.microsoft.com/office/drawing/2014/main" id="{58BB1206-7FDB-4865-B828-304FE57B87D9}"/>
              </a:ext>
            </a:extLst>
          </p:cNvPr>
          <p:cNvPicPr>
            <a:picLocks noChangeAspect="1"/>
          </p:cNvPicPr>
          <p:nvPr/>
        </p:nvPicPr>
        <p:blipFill rotWithShape="1">
          <a:blip r:embed="rId5">
            <a:extLst>
              <a:ext uri="{28A0092B-C50C-407E-A947-70E740481C1C}">
                <a14:useLocalDpi xmlns:a14="http://schemas.microsoft.com/office/drawing/2010/main" val="0"/>
              </a:ext>
            </a:extLst>
          </a:blip>
          <a:srcRect l="872" b="1588"/>
          <a:stretch/>
        </p:blipFill>
        <p:spPr>
          <a:xfrm>
            <a:off x="297180" y="342900"/>
            <a:ext cx="11702137" cy="58635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74"/>
        <p:cNvGrpSpPr/>
        <p:nvPr/>
      </p:nvGrpSpPr>
      <p:grpSpPr>
        <a:xfrm>
          <a:off x="0" y="0"/>
          <a:ext cx="0" cy="0"/>
          <a:chOff x="0" y="0"/>
          <a:chExt cx="0" cy="0"/>
        </a:xfrm>
      </p:grpSpPr>
      <p:pic>
        <p:nvPicPr>
          <p:cNvPr id="12" name="Imagen 11">
            <a:extLst>
              <a:ext uri="{FF2B5EF4-FFF2-40B4-BE49-F238E27FC236}">
                <a16:creationId xmlns:a16="http://schemas.microsoft.com/office/drawing/2014/main" id="{7D2CF278-7B02-4961-A490-B2D2785C4BC0}"/>
              </a:ext>
            </a:extLst>
          </p:cNvPr>
          <p:cNvPicPr>
            <a:picLocks noChangeAspect="1"/>
          </p:cNvPicPr>
          <p:nvPr/>
        </p:nvPicPr>
        <p:blipFill>
          <a:blip r:embed="rId3"/>
          <a:stretch>
            <a:fillRect/>
          </a:stretch>
        </p:blipFill>
        <p:spPr>
          <a:xfrm>
            <a:off x="10403215" y="6397034"/>
            <a:ext cx="1624055" cy="365181"/>
          </a:xfrm>
          <a:prstGeom prst="rect">
            <a:avLst/>
          </a:prstGeom>
        </p:spPr>
      </p:pic>
      <p:pic>
        <p:nvPicPr>
          <p:cNvPr id="15" name="Imagen 14">
            <a:extLst>
              <a:ext uri="{FF2B5EF4-FFF2-40B4-BE49-F238E27FC236}">
                <a16:creationId xmlns:a16="http://schemas.microsoft.com/office/drawing/2014/main" id="{E6BDF830-1758-4127-A395-3DEF09319942}"/>
              </a:ext>
            </a:extLst>
          </p:cNvPr>
          <p:cNvPicPr>
            <a:picLocks noChangeAspect="1"/>
          </p:cNvPicPr>
          <p:nvPr/>
        </p:nvPicPr>
        <p:blipFill>
          <a:blip r:embed="rId4"/>
          <a:stretch>
            <a:fillRect/>
          </a:stretch>
        </p:blipFill>
        <p:spPr>
          <a:xfrm>
            <a:off x="164731" y="6357424"/>
            <a:ext cx="1700605" cy="500577"/>
          </a:xfrm>
          <a:prstGeom prst="rect">
            <a:avLst/>
          </a:prstGeom>
        </p:spPr>
      </p:pic>
      <p:sp>
        <p:nvSpPr>
          <p:cNvPr id="22" name="Google Shape;217;p27">
            <a:extLst>
              <a:ext uri="{FF2B5EF4-FFF2-40B4-BE49-F238E27FC236}">
                <a16:creationId xmlns:a16="http://schemas.microsoft.com/office/drawing/2014/main" id="{4504097F-4AA2-497F-BD95-EE43B9A04695}"/>
              </a:ext>
            </a:extLst>
          </p:cNvPr>
          <p:cNvSpPr/>
          <p:nvPr/>
        </p:nvSpPr>
        <p:spPr>
          <a:xfrm rot="-152142">
            <a:off x="1778316" y="2825299"/>
            <a:ext cx="3019757" cy="2453596"/>
          </a:xfrm>
          <a:prstGeom prst="homePlate">
            <a:avLst>
              <a:gd name="adj" fmla="val 30129"/>
            </a:avLst>
          </a:prstGeom>
          <a:solidFill>
            <a:srgbClr val="00B0F0"/>
          </a:solidFill>
          <a:ln w="76200" cap="flat" cmpd="sng">
            <a:solidFill>
              <a:srgbClr val="000000"/>
            </a:solidFill>
            <a:prstDash val="solid"/>
            <a:miter lim="8000"/>
            <a:headEnd type="none" w="sm" len="sm"/>
            <a:tailEnd type="none" w="sm" len="sm"/>
          </a:ln>
        </p:spPr>
        <p:txBody>
          <a:bodyPr spcFirstLastPara="1" wrap="square" lIns="121900" tIns="121900" rIns="121900" bIns="121900" anchor="ctr" anchorCtr="0">
            <a:noAutofit/>
          </a:bodyPr>
          <a:lstStyle/>
          <a:p>
            <a:pPr algn="ctr"/>
            <a:r>
              <a:rPr lang="en" sz="2400" b="1" dirty="0">
                <a:latin typeface="Sniglet"/>
                <a:ea typeface="Sniglet"/>
                <a:cs typeface="Sniglet"/>
                <a:sym typeface="Sniglet"/>
              </a:rPr>
              <a:t>     Infantil</a:t>
            </a:r>
            <a:r>
              <a:rPr lang="en" sz="2400" dirty="0">
                <a:latin typeface="Sniglet"/>
                <a:ea typeface="Sniglet"/>
                <a:cs typeface="Sniglet"/>
                <a:sym typeface="Sniglet"/>
              </a:rPr>
              <a:t>	</a:t>
            </a:r>
            <a:endParaRPr sz="2400" dirty="0">
              <a:latin typeface="Sniglet"/>
              <a:ea typeface="Sniglet"/>
              <a:cs typeface="Sniglet"/>
              <a:sym typeface="Sniglet"/>
            </a:endParaRPr>
          </a:p>
        </p:txBody>
      </p:sp>
      <p:sp>
        <p:nvSpPr>
          <p:cNvPr id="24" name="Google Shape;218;p27">
            <a:extLst>
              <a:ext uri="{FF2B5EF4-FFF2-40B4-BE49-F238E27FC236}">
                <a16:creationId xmlns:a16="http://schemas.microsoft.com/office/drawing/2014/main" id="{AB4D4B69-B321-48B8-BDE1-17CD414972CF}"/>
              </a:ext>
            </a:extLst>
          </p:cNvPr>
          <p:cNvSpPr/>
          <p:nvPr/>
        </p:nvSpPr>
        <p:spPr>
          <a:xfrm rot="-151954">
            <a:off x="4394413" y="2648573"/>
            <a:ext cx="3077807" cy="2453596"/>
          </a:xfrm>
          <a:prstGeom prst="chevron">
            <a:avLst>
              <a:gd name="adj" fmla="val 29853"/>
            </a:avLst>
          </a:prstGeom>
          <a:solidFill>
            <a:srgbClr val="92D050"/>
          </a:solidFill>
          <a:ln w="76200" cap="flat" cmpd="sng">
            <a:solidFill>
              <a:srgbClr val="000000"/>
            </a:solidFill>
            <a:prstDash val="solid"/>
            <a:miter lim="8000"/>
            <a:headEnd type="none" w="sm" len="sm"/>
            <a:tailEnd type="none" w="sm" len="sm"/>
          </a:ln>
        </p:spPr>
        <p:txBody>
          <a:bodyPr spcFirstLastPara="1" wrap="square" lIns="121900" tIns="121900" rIns="121900" bIns="121900" anchor="ctr" anchorCtr="0">
            <a:noAutofit/>
          </a:bodyPr>
          <a:lstStyle/>
          <a:p>
            <a:pPr algn="ctr"/>
            <a:r>
              <a:rPr lang="es-ES" sz="2400" b="1" dirty="0">
                <a:solidFill>
                  <a:srgbClr val="373737"/>
                </a:solidFill>
                <a:latin typeface="Sniglet" panose="020B0604020202020204" charset="0"/>
              </a:rPr>
              <a:t>Primer</a:t>
            </a:r>
            <a:br>
              <a:rPr lang="es-ES" sz="2400" b="1" dirty="0">
                <a:latin typeface="Sniglet" panose="020B0604020202020204" charset="0"/>
              </a:rPr>
            </a:br>
            <a:r>
              <a:rPr lang="es-ES" sz="2400" b="1" dirty="0">
                <a:solidFill>
                  <a:srgbClr val="373737"/>
                </a:solidFill>
                <a:latin typeface="Sniglet" panose="020B0604020202020204" charset="0"/>
              </a:rPr>
              <a:t>y Segundo Ciclo</a:t>
            </a:r>
            <a:endParaRPr sz="2400" b="1" dirty="0">
              <a:latin typeface="Sniglet" panose="020B0604020202020204" charset="0"/>
              <a:ea typeface="Sniglet"/>
              <a:cs typeface="Sniglet"/>
              <a:sym typeface="Sniglet"/>
            </a:endParaRPr>
          </a:p>
        </p:txBody>
      </p:sp>
      <p:sp>
        <p:nvSpPr>
          <p:cNvPr id="25" name="Google Shape;219;p27">
            <a:extLst>
              <a:ext uri="{FF2B5EF4-FFF2-40B4-BE49-F238E27FC236}">
                <a16:creationId xmlns:a16="http://schemas.microsoft.com/office/drawing/2014/main" id="{7A1E57BA-7549-4C4A-8ECE-8C62890F6EA9}"/>
              </a:ext>
            </a:extLst>
          </p:cNvPr>
          <p:cNvSpPr/>
          <p:nvPr/>
        </p:nvSpPr>
        <p:spPr>
          <a:xfrm rot="-151954">
            <a:off x="7068547" y="2530245"/>
            <a:ext cx="3077807" cy="2453596"/>
          </a:xfrm>
          <a:prstGeom prst="chevron">
            <a:avLst>
              <a:gd name="adj" fmla="val 29853"/>
            </a:avLst>
          </a:prstGeom>
          <a:solidFill>
            <a:srgbClr val="FFA300"/>
          </a:solidFill>
          <a:ln w="76200" cap="flat" cmpd="sng">
            <a:solidFill>
              <a:srgbClr val="000000"/>
            </a:solidFill>
            <a:prstDash val="solid"/>
            <a:miter lim="8000"/>
            <a:headEnd type="none" w="sm" len="sm"/>
            <a:tailEnd type="none" w="sm" len="sm"/>
          </a:ln>
        </p:spPr>
        <p:txBody>
          <a:bodyPr spcFirstLastPara="1" wrap="square" lIns="121900" tIns="121900" rIns="121900" bIns="121900" anchor="ctr" anchorCtr="0">
            <a:noAutofit/>
          </a:bodyPr>
          <a:lstStyle/>
          <a:p>
            <a:pPr algn="ctr"/>
            <a:r>
              <a:rPr lang="es-ES" sz="2400" b="1" dirty="0">
                <a:latin typeface="Sniglet"/>
                <a:ea typeface="Sniglet"/>
                <a:cs typeface="Sniglet"/>
                <a:sym typeface="Sniglet"/>
              </a:rPr>
              <a:t>T</a:t>
            </a:r>
            <a:r>
              <a:rPr lang="en" sz="2400" b="1" dirty="0">
                <a:latin typeface="Sniglet"/>
                <a:ea typeface="Sniglet"/>
                <a:cs typeface="Sniglet"/>
                <a:sym typeface="Sniglet"/>
              </a:rPr>
              <a:t>ercer Ciclo</a:t>
            </a:r>
            <a:endParaRPr sz="2400" b="1" dirty="0">
              <a:latin typeface="Sniglet"/>
              <a:ea typeface="Sniglet"/>
              <a:cs typeface="Sniglet"/>
              <a:sym typeface="Snigle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74"/>
        <p:cNvGrpSpPr/>
        <p:nvPr/>
      </p:nvGrpSpPr>
      <p:grpSpPr>
        <a:xfrm>
          <a:off x="0" y="0"/>
          <a:ext cx="0" cy="0"/>
          <a:chOff x="0" y="0"/>
          <a:chExt cx="0" cy="0"/>
        </a:xfrm>
      </p:grpSpPr>
      <p:sp>
        <p:nvSpPr>
          <p:cNvPr id="9" name="Título 8">
            <a:extLst>
              <a:ext uri="{FF2B5EF4-FFF2-40B4-BE49-F238E27FC236}">
                <a16:creationId xmlns:a16="http://schemas.microsoft.com/office/drawing/2014/main" id="{47225A50-AAB4-4BF0-8AA4-3941CECBD7D5}"/>
              </a:ext>
            </a:extLst>
          </p:cNvPr>
          <p:cNvSpPr>
            <a:spLocks noGrp="1"/>
          </p:cNvSpPr>
          <p:nvPr>
            <p:ph type="title"/>
          </p:nvPr>
        </p:nvSpPr>
        <p:spPr>
          <a:xfrm>
            <a:off x="1253251" y="828247"/>
            <a:ext cx="9373171" cy="1013519"/>
          </a:xfrm>
        </p:spPr>
        <p:txBody>
          <a:bodyPr/>
          <a:lstStyle/>
          <a:p>
            <a:r>
              <a:rPr lang="es-ES" sz="4000" b="1" i="1" dirty="0">
                <a:latin typeface="Bangers" panose="020B0604020202020204" charset="0"/>
              </a:rPr>
              <a:t>INFANTIL</a:t>
            </a:r>
          </a:p>
        </p:txBody>
      </p:sp>
      <p:sp>
        <p:nvSpPr>
          <p:cNvPr id="16" name="CuadroTexto 15">
            <a:extLst>
              <a:ext uri="{FF2B5EF4-FFF2-40B4-BE49-F238E27FC236}">
                <a16:creationId xmlns:a16="http://schemas.microsoft.com/office/drawing/2014/main" id="{A67FB462-92EE-41AC-A0B6-0DC00396C745}"/>
              </a:ext>
            </a:extLst>
          </p:cNvPr>
          <p:cNvSpPr txBox="1"/>
          <p:nvPr/>
        </p:nvSpPr>
        <p:spPr>
          <a:xfrm>
            <a:off x="1365029" y="1783819"/>
            <a:ext cx="9149613" cy="1501308"/>
          </a:xfrm>
          <a:prstGeom prst="rect">
            <a:avLst/>
          </a:prstGeom>
          <a:noFill/>
        </p:spPr>
        <p:txBody>
          <a:bodyPr wrap="square">
            <a:spAutoFit/>
          </a:bodyPr>
          <a:lstStyle/>
          <a:p>
            <a:pPr>
              <a:lnSpc>
                <a:spcPct val="150000"/>
              </a:lnSpc>
            </a:pPr>
            <a:r>
              <a:rPr lang="es-ES" sz="2000" b="0" i="0" dirty="0">
                <a:solidFill>
                  <a:srgbClr val="373737"/>
                </a:solidFill>
                <a:effectLst/>
                <a:latin typeface="Helvetica Neue"/>
              </a:rPr>
              <a:t>Ver el siguiente video y comentar con el alumnado su contenido y el mensaje que quiere dar.</a:t>
            </a:r>
            <a:br>
              <a:rPr lang="es-ES" sz="2400" dirty="0">
                <a:latin typeface="Sniglet" panose="020B0604020202020204" charset="0"/>
              </a:rPr>
            </a:br>
            <a:r>
              <a:rPr lang="es-ES" sz="2400" dirty="0">
                <a:latin typeface="Sniglet" panose="020B0604020202020204" charset="0"/>
              </a:rPr>
              <a:t>  </a:t>
            </a:r>
            <a:endParaRPr lang="es-ES" sz="1600" dirty="0">
              <a:latin typeface="Sniglet" panose="020B0604020202020204" charset="0"/>
              <a:ea typeface="Bangers"/>
              <a:cs typeface="Bangers"/>
              <a:sym typeface="Bangers"/>
            </a:endParaRPr>
          </a:p>
        </p:txBody>
      </p:sp>
      <p:sp>
        <p:nvSpPr>
          <p:cNvPr id="17" name="Rectángulo 16">
            <a:extLst>
              <a:ext uri="{FF2B5EF4-FFF2-40B4-BE49-F238E27FC236}">
                <a16:creationId xmlns:a16="http://schemas.microsoft.com/office/drawing/2014/main" id="{08A27EE4-2577-4917-B379-F04CF699239E}"/>
              </a:ext>
            </a:extLst>
          </p:cNvPr>
          <p:cNvSpPr/>
          <p:nvPr/>
        </p:nvSpPr>
        <p:spPr>
          <a:xfrm>
            <a:off x="1449026" y="3526748"/>
            <a:ext cx="9293948" cy="12980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3200" dirty="0">
                <a:solidFill>
                  <a:schemeClr val="tx1"/>
                </a:solidFill>
                <a:effectLst>
                  <a:outerShdw blurRad="38100" dist="38100" dir="2700000" algn="tl">
                    <a:srgbClr val="000000">
                      <a:alpha val="43137"/>
                    </a:srgbClr>
                  </a:outerShdw>
                </a:effectLst>
                <a:latin typeface="Helvetica Neue"/>
              </a:rPr>
              <a:t>MON EL DRAGÓN</a:t>
            </a:r>
            <a:endParaRPr lang="en-US" sz="3600" dirty="0">
              <a:solidFill>
                <a:schemeClr val="tx1"/>
              </a:solidFill>
              <a:effectLst>
                <a:outerShdw blurRad="38100" dist="38100" dir="2700000" algn="tl">
                  <a:srgbClr val="000000">
                    <a:alpha val="43137"/>
                  </a:srgbClr>
                </a:outerShdw>
              </a:effectLst>
              <a:latin typeface="Helvetica Neue"/>
            </a:endParaRPr>
          </a:p>
          <a:p>
            <a:pPr algn="ctr">
              <a:lnSpc>
                <a:spcPct val="150000"/>
              </a:lnSpc>
            </a:pPr>
            <a:r>
              <a:rPr lang="es-ES" i="1" dirty="0">
                <a:latin typeface="Helvetica Neue"/>
              </a:rPr>
              <a:t>Educación para la igualdad.</a:t>
            </a:r>
          </a:p>
          <a:p>
            <a:pPr algn="ctr">
              <a:lnSpc>
                <a:spcPct val="150000"/>
              </a:lnSpc>
            </a:pPr>
            <a:r>
              <a:rPr lang="es-ES" i="1" dirty="0">
                <a:latin typeface="Helvetica Neue"/>
              </a:rPr>
              <a:t> El amor une a las personas</a:t>
            </a:r>
            <a:r>
              <a:rPr lang="es-ES" sz="1100" i="1" dirty="0">
                <a:latin typeface="Helvetica Neue"/>
              </a:rPr>
              <a:t>.</a:t>
            </a:r>
          </a:p>
        </p:txBody>
      </p:sp>
      <p:sp>
        <p:nvSpPr>
          <p:cNvPr id="18" name="CuadroTexto 17">
            <a:extLst>
              <a:ext uri="{FF2B5EF4-FFF2-40B4-BE49-F238E27FC236}">
                <a16:creationId xmlns:a16="http://schemas.microsoft.com/office/drawing/2014/main" id="{AC3E350F-A507-45AC-8211-818EF0323430}"/>
              </a:ext>
            </a:extLst>
          </p:cNvPr>
          <p:cNvSpPr txBox="1"/>
          <p:nvPr/>
        </p:nvSpPr>
        <p:spPr>
          <a:xfrm>
            <a:off x="3552357" y="5463193"/>
            <a:ext cx="5558639" cy="318100"/>
          </a:xfrm>
          <a:prstGeom prst="rect">
            <a:avLst/>
          </a:prstGeom>
          <a:noFill/>
        </p:spPr>
        <p:txBody>
          <a:bodyPr wrap="square">
            <a:spAutoFit/>
          </a:bodyPr>
          <a:lstStyle/>
          <a:p>
            <a:r>
              <a:rPr lang="es-ES" sz="1467" b="1" dirty="0">
                <a:latin typeface="Sniglet" panose="020B0604020202020204" charset="0"/>
              </a:rPr>
              <a:t>https://www.youtube.com/watch?v=EUUKp0wpRt0&amp;t=12s</a:t>
            </a:r>
          </a:p>
        </p:txBody>
      </p:sp>
      <p:pic>
        <p:nvPicPr>
          <p:cNvPr id="19" name="Gráfico 18" descr="Mano con dedo índice apuntando a la derecha contorno">
            <a:extLst>
              <a:ext uri="{FF2B5EF4-FFF2-40B4-BE49-F238E27FC236}">
                <a16:creationId xmlns:a16="http://schemas.microsoft.com/office/drawing/2014/main" id="{7E6B3796-0CEB-4EAA-A4F0-672510F3F8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860322" y="4970109"/>
            <a:ext cx="471355" cy="471355"/>
          </a:xfrm>
          <a:prstGeom prst="rect">
            <a:avLst/>
          </a:prstGeom>
        </p:spPr>
      </p:pic>
      <p:pic>
        <p:nvPicPr>
          <p:cNvPr id="20" name="Picture 2" descr="Inicio - Conoce a Mon">
            <a:extLst>
              <a:ext uri="{FF2B5EF4-FFF2-40B4-BE49-F238E27FC236}">
                <a16:creationId xmlns:a16="http://schemas.microsoft.com/office/drawing/2014/main" id="{1A4AFDB0-0879-4ACE-ADA1-3039416429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0015" y="4888400"/>
            <a:ext cx="905264" cy="10253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entos, historias y canciones al ritmo de Mon el Dragón - Cadena Dial">
            <a:extLst>
              <a:ext uri="{FF2B5EF4-FFF2-40B4-BE49-F238E27FC236}">
                <a16:creationId xmlns:a16="http://schemas.microsoft.com/office/drawing/2014/main" id="{485E7A7C-E8FC-496A-A051-0C2DFCF6E2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032" y="4913977"/>
            <a:ext cx="1351896" cy="1234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D2CF278-7B02-4961-A490-B2D2785C4BC0}"/>
              </a:ext>
            </a:extLst>
          </p:cNvPr>
          <p:cNvPicPr>
            <a:picLocks noChangeAspect="1"/>
          </p:cNvPicPr>
          <p:nvPr/>
        </p:nvPicPr>
        <p:blipFill>
          <a:blip r:embed="rId7"/>
          <a:stretch>
            <a:fillRect/>
          </a:stretch>
        </p:blipFill>
        <p:spPr>
          <a:xfrm>
            <a:off x="10403215" y="6397034"/>
            <a:ext cx="1624055" cy="365181"/>
          </a:xfrm>
          <a:prstGeom prst="rect">
            <a:avLst/>
          </a:prstGeom>
        </p:spPr>
      </p:pic>
      <p:sp>
        <p:nvSpPr>
          <p:cNvPr id="14" name="CuadroTexto 13">
            <a:extLst>
              <a:ext uri="{FF2B5EF4-FFF2-40B4-BE49-F238E27FC236}">
                <a16:creationId xmlns:a16="http://schemas.microsoft.com/office/drawing/2014/main" id="{27104DEF-9538-4AB3-9ED9-08372B64C9C4}"/>
              </a:ext>
            </a:extLst>
          </p:cNvPr>
          <p:cNvSpPr txBox="1"/>
          <p:nvPr/>
        </p:nvSpPr>
        <p:spPr>
          <a:xfrm>
            <a:off x="1283034" y="2910895"/>
            <a:ext cx="6096000" cy="338554"/>
          </a:xfrm>
          <a:prstGeom prst="rect">
            <a:avLst/>
          </a:prstGeom>
          <a:noFill/>
        </p:spPr>
        <p:txBody>
          <a:bodyPr wrap="square">
            <a:spAutoFit/>
          </a:bodyPr>
          <a:lstStyle/>
          <a:p>
            <a:pPr marL="285750" indent="-285750">
              <a:buFont typeface="Wingdings" panose="05000000000000000000" pitchFamily="2" charset="2"/>
              <a:buChar char="Ø"/>
            </a:pPr>
            <a:r>
              <a:rPr lang="es-ES" sz="1600" dirty="0">
                <a:solidFill>
                  <a:srgbClr val="373737"/>
                </a:solidFill>
                <a:latin typeface="Helvetica Neue"/>
              </a:rPr>
              <a:t>Se reparte una mano a cada niño y niña para pintar.</a:t>
            </a:r>
            <a:endParaRPr lang="es-ES" sz="1600" dirty="0">
              <a:latin typeface="Helvetica Neue"/>
            </a:endParaRPr>
          </a:p>
        </p:txBody>
      </p:sp>
      <p:pic>
        <p:nvPicPr>
          <p:cNvPr id="15" name="Imagen 14">
            <a:extLst>
              <a:ext uri="{FF2B5EF4-FFF2-40B4-BE49-F238E27FC236}">
                <a16:creationId xmlns:a16="http://schemas.microsoft.com/office/drawing/2014/main" id="{E6BDF830-1758-4127-A395-3DEF09319942}"/>
              </a:ext>
            </a:extLst>
          </p:cNvPr>
          <p:cNvPicPr>
            <a:picLocks noChangeAspect="1"/>
          </p:cNvPicPr>
          <p:nvPr/>
        </p:nvPicPr>
        <p:blipFill>
          <a:blip r:embed="rId8"/>
          <a:stretch>
            <a:fillRect/>
          </a:stretch>
        </p:blipFill>
        <p:spPr>
          <a:xfrm>
            <a:off x="164731" y="6357424"/>
            <a:ext cx="1700605" cy="500577"/>
          </a:xfrm>
          <a:prstGeom prst="rect">
            <a:avLst/>
          </a:prstGeom>
        </p:spPr>
      </p:pic>
    </p:spTree>
    <p:extLst>
      <p:ext uri="{BB962C8B-B14F-4D97-AF65-F5344CB8AC3E}">
        <p14:creationId xmlns:p14="http://schemas.microsoft.com/office/powerpoint/2010/main" val="45136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74"/>
        <p:cNvGrpSpPr/>
        <p:nvPr/>
      </p:nvGrpSpPr>
      <p:grpSpPr>
        <a:xfrm>
          <a:off x="0" y="0"/>
          <a:ext cx="0" cy="0"/>
          <a:chOff x="0" y="0"/>
          <a:chExt cx="0" cy="0"/>
        </a:xfrm>
      </p:grpSpPr>
      <p:sp>
        <p:nvSpPr>
          <p:cNvPr id="9" name="Título 8">
            <a:extLst>
              <a:ext uri="{FF2B5EF4-FFF2-40B4-BE49-F238E27FC236}">
                <a16:creationId xmlns:a16="http://schemas.microsoft.com/office/drawing/2014/main" id="{47225A50-AAB4-4BF0-8AA4-3941CECBD7D5}"/>
              </a:ext>
            </a:extLst>
          </p:cNvPr>
          <p:cNvSpPr>
            <a:spLocks noGrp="1"/>
          </p:cNvSpPr>
          <p:nvPr>
            <p:ph type="title"/>
          </p:nvPr>
        </p:nvSpPr>
        <p:spPr>
          <a:xfrm rot="161729">
            <a:off x="5201016" y="63447"/>
            <a:ext cx="2717288" cy="809357"/>
          </a:xfrm>
        </p:spPr>
        <p:txBody>
          <a:bodyPr/>
          <a:lstStyle/>
          <a:p>
            <a:r>
              <a:rPr lang="es-ES" sz="2800" b="1" dirty="0">
                <a:latin typeface="Bangers" panose="020B0604020202020204" charset="0"/>
              </a:rPr>
              <a:t>INFANTIL</a:t>
            </a:r>
            <a:r>
              <a:rPr lang="es-ES" sz="3600" b="1" dirty="0">
                <a:latin typeface="Bangers" panose="020B0604020202020204" charset="0"/>
              </a:rPr>
              <a:t> </a:t>
            </a:r>
          </a:p>
        </p:txBody>
      </p:sp>
      <p:sp>
        <p:nvSpPr>
          <p:cNvPr id="17" name="Rectángulo 16">
            <a:extLst>
              <a:ext uri="{FF2B5EF4-FFF2-40B4-BE49-F238E27FC236}">
                <a16:creationId xmlns:a16="http://schemas.microsoft.com/office/drawing/2014/main" id="{08A27EE4-2577-4917-B379-F04CF699239E}"/>
              </a:ext>
            </a:extLst>
          </p:cNvPr>
          <p:cNvSpPr/>
          <p:nvPr/>
        </p:nvSpPr>
        <p:spPr>
          <a:xfrm>
            <a:off x="1171908" y="1169616"/>
            <a:ext cx="9410464" cy="12980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S" sz="2000" b="0" i="0" dirty="0">
                <a:solidFill>
                  <a:srgbClr val="373737"/>
                </a:solidFill>
                <a:effectLst/>
                <a:latin typeface="Helvetica Neue"/>
              </a:rPr>
              <a:t>Preguntas para trabajar el contenido del video:</a:t>
            </a:r>
            <a:endParaRPr lang="en-US" sz="2400" dirty="0">
              <a:solidFill>
                <a:schemeClr val="tx1"/>
              </a:solidFill>
              <a:effectLst>
                <a:outerShdw blurRad="38100" dist="38100" dir="2700000" algn="tl">
                  <a:srgbClr val="000000">
                    <a:alpha val="43137"/>
                  </a:srgbClr>
                </a:outerShdw>
              </a:effectLst>
              <a:latin typeface="Sniglet" panose="020B0604020202020204" charset="0"/>
            </a:endParaRPr>
          </a:p>
        </p:txBody>
      </p:sp>
      <p:pic>
        <p:nvPicPr>
          <p:cNvPr id="20" name="Picture 2" descr="Inicio - Conoce a Mon">
            <a:extLst>
              <a:ext uri="{FF2B5EF4-FFF2-40B4-BE49-F238E27FC236}">
                <a16:creationId xmlns:a16="http://schemas.microsoft.com/office/drawing/2014/main" id="{1A4AFDB0-0879-4ACE-ADA1-303941642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0534" y="1278612"/>
            <a:ext cx="1146001" cy="12980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DBB80646-C51F-42D2-93C5-881287F3EA39}"/>
              </a:ext>
            </a:extLst>
          </p:cNvPr>
          <p:cNvPicPr>
            <a:picLocks noChangeAspect="1"/>
          </p:cNvPicPr>
          <p:nvPr/>
        </p:nvPicPr>
        <p:blipFill>
          <a:blip r:embed="rId4"/>
          <a:stretch>
            <a:fillRect/>
          </a:stretch>
        </p:blipFill>
        <p:spPr>
          <a:xfrm>
            <a:off x="10343534" y="6389510"/>
            <a:ext cx="1624055" cy="423333"/>
          </a:xfrm>
          <a:prstGeom prst="rect">
            <a:avLst/>
          </a:prstGeom>
        </p:spPr>
      </p:pic>
      <p:sp>
        <p:nvSpPr>
          <p:cNvPr id="10" name="CuadroTexto 9">
            <a:extLst>
              <a:ext uri="{FF2B5EF4-FFF2-40B4-BE49-F238E27FC236}">
                <a16:creationId xmlns:a16="http://schemas.microsoft.com/office/drawing/2014/main" id="{135F0AC0-DD8D-43E2-99C8-D15877C0CDF0}"/>
              </a:ext>
            </a:extLst>
          </p:cNvPr>
          <p:cNvSpPr txBox="1"/>
          <p:nvPr/>
        </p:nvSpPr>
        <p:spPr>
          <a:xfrm>
            <a:off x="1285161" y="2325841"/>
            <a:ext cx="9297211" cy="295606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ES" b="0" i="0" dirty="0">
                <a:solidFill>
                  <a:srgbClr val="373737"/>
                </a:solidFill>
                <a:effectLst/>
                <a:latin typeface="Helvetica Neue"/>
              </a:rPr>
              <a:t>¿Quién es </a:t>
            </a:r>
            <a:r>
              <a:rPr lang="es-ES" b="0" i="0" dirty="0" err="1">
                <a:solidFill>
                  <a:srgbClr val="373737"/>
                </a:solidFill>
                <a:effectLst/>
                <a:latin typeface="Helvetica Neue"/>
              </a:rPr>
              <a:t>Mon</a:t>
            </a:r>
            <a:r>
              <a:rPr lang="es-ES" b="0" i="0" dirty="0">
                <a:solidFill>
                  <a:srgbClr val="373737"/>
                </a:solidFill>
                <a:effectLst/>
                <a:latin typeface="Helvetica Neue"/>
              </a:rPr>
              <a:t>?</a:t>
            </a:r>
          </a:p>
          <a:p>
            <a:pPr marL="285750" indent="-285750">
              <a:lnSpc>
                <a:spcPct val="150000"/>
              </a:lnSpc>
              <a:buFont typeface="Arial" panose="020B0604020202020204" pitchFamily="34" charset="0"/>
              <a:buChar char="•"/>
            </a:pPr>
            <a:r>
              <a:rPr lang="es-ES" b="0" i="0" dirty="0">
                <a:solidFill>
                  <a:srgbClr val="373737"/>
                </a:solidFill>
                <a:effectLst/>
                <a:latin typeface="Helvetica Neue"/>
              </a:rPr>
              <a:t>¿Quién es Galatea?</a:t>
            </a:r>
          </a:p>
          <a:p>
            <a:pPr marL="285750" indent="-285750">
              <a:lnSpc>
                <a:spcPct val="150000"/>
              </a:lnSpc>
              <a:buFont typeface="Arial" panose="020B0604020202020204" pitchFamily="34" charset="0"/>
              <a:buChar char="•"/>
            </a:pPr>
            <a:r>
              <a:rPr lang="es-ES" b="0" i="0" dirty="0">
                <a:solidFill>
                  <a:srgbClr val="373737"/>
                </a:solidFill>
                <a:effectLst/>
                <a:latin typeface="Helvetica Neue"/>
              </a:rPr>
              <a:t>¿Qué le pasa a </a:t>
            </a:r>
            <a:r>
              <a:rPr lang="es-ES" b="0" i="0" dirty="0" err="1">
                <a:solidFill>
                  <a:srgbClr val="373737"/>
                </a:solidFill>
                <a:effectLst/>
                <a:latin typeface="Helvetica Neue"/>
              </a:rPr>
              <a:t>Mon</a:t>
            </a:r>
            <a:r>
              <a:rPr lang="es-ES" b="0" i="0" dirty="0">
                <a:solidFill>
                  <a:srgbClr val="373737"/>
                </a:solidFill>
                <a:effectLst/>
                <a:latin typeface="Helvetica Neue"/>
              </a:rPr>
              <a:t>?</a:t>
            </a:r>
          </a:p>
          <a:p>
            <a:pPr marL="285750" indent="-285750">
              <a:lnSpc>
                <a:spcPct val="150000"/>
              </a:lnSpc>
              <a:buFont typeface="Arial" panose="020B0604020202020204" pitchFamily="34" charset="0"/>
              <a:buChar char="•"/>
            </a:pPr>
            <a:r>
              <a:rPr lang="es-ES" dirty="0">
                <a:latin typeface="Helvetica Neue"/>
              </a:rPr>
              <a:t>¿</a:t>
            </a:r>
            <a:r>
              <a:rPr lang="es-ES" b="0" i="0" dirty="0">
                <a:solidFill>
                  <a:srgbClr val="373737"/>
                </a:solidFill>
                <a:effectLst/>
                <a:latin typeface="Helvetica Neue"/>
              </a:rPr>
              <a:t>Pensáis que aunque Galatea sea su nueva amiga y le quiera mucho ella tiene que estar siempre con él?</a:t>
            </a:r>
          </a:p>
          <a:p>
            <a:pPr marL="285750" indent="-285750">
              <a:lnSpc>
                <a:spcPct val="150000"/>
              </a:lnSpc>
              <a:buFont typeface="Arial" panose="020B0604020202020204" pitchFamily="34" charset="0"/>
              <a:buChar char="•"/>
            </a:pPr>
            <a:r>
              <a:rPr lang="es-ES" dirty="0">
                <a:latin typeface="Helvetica Neue"/>
              </a:rPr>
              <a:t>¿</a:t>
            </a:r>
            <a:r>
              <a:rPr lang="es-ES" b="0" i="0" dirty="0">
                <a:solidFill>
                  <a:srgbClr val="373737"/>
                </a:solidFill>
                <a:effectLst/>
                <a:latin typeface="Helvetica Neue"/>
              </a:rPr>
              <a:t>Qué le diríais a </a:t>
            </a:r>
            <a:r>
              <a:rPr lang="es-ES" b="0" i="0" dirty="0" err="1">
                <a:solidFill>
                  <a:srgbClr val="373737"/>
                </a:solidFill>
                <a:effectLst/>
                <a:latin typeface="Helvetica Neue"/>
              </a:rPr>
              <a:t>Mon</a:t>
            </a:r>
            <a:r>
              <a:rPr lang="es-ES" b="0" i="0" dirty="0">
                <a:solidFill>
                  <a:srgbClr val="373737"/>
                </a:solidFill>
                <a:effectLst/>
                <a:latin typeface="Helvetica Neue"/>
              </a:rPr>
              <a:t> para que entendiera que los y las amigas aunque se quieran mucho no pueden estar siempre juntos y juntas?</a:t>
            </a:r>
            <a:endParaRPr lang="es-ES" dirty="0"/>
          </a:p>
        </p:txBody>
      </p:sp>
      <p:pic>
        <p:nvPicPr>
          <p:cNvPr id="11" name="Imagen 10">
            <a:extLst>
              <a:ext uri="{FF2B5EF4-FFF2-40B4-BE49-F238E27FC236}">
                <a16:creationId xmlns:a16="http://schemas.microsoft.com/office/drawing/2014/main" id="{37DCD54B-4219-49B9-80B4-23606336247C}"/>
              </a:ext>
            </a:extLst>
          </p:cNvPr>
          <p:cNvPicPr>
            <a:picLocks noChangeAspect="1"/>
          </p:cNvPicPr>
          <p:nvPr/>
        </p:nvPicPr>
        <p:blipFill>
          <a:blip r:embed="rId5"/>
          <a:stretch>
            <a:fillRect/>
          </a:stretch>
        </p:blipFill>
        <p:spPr>
          <a:xfrm>
            <a:off x="99130" y="6350888"/>
            <a:ext cx="1700605" cy="500577"/>
          </a:xfrm>
          <a:prstGeom prst="rect">
            <a:avLst/>
          </a:prstGeom>
        </p:spPr>
      </p:pic>
    </p:spTree>
    <p:extLst>
      <p:ext uri="{BB962C8B-B14F-4D97-AF65-F5344CB8AC3E}">
        <p14:creationId xmlns:p14="http://schemas.microsoft.com/office/powerpoint/2010/main" val="125647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Shape 74"/>
        <p:cNvGrpSpPr/>
        <p:nvPr/>
      </p:nvGrpSpPr>
      <p:grpSpPr>
        <a:xfrm>
          <a:off x="0" y="0"/>
          <a:ext cx="0" cy="0"/>
          <a:chOff x="0" y="0"/>
          <a:chExt cx="0" cy="0"/>
        </a:xfrm>
      </p:grpSpPr>
      <p:sp>
        <p:nvSpPr>
          <p:cNvPr id="9" name="Título 8">
            <a:extLst>
              <a:ext uri="{FF2B5EF4-FFF2-40B4-BE49-F238E27FC236}">
                <a16:creationId xmlns:a16="http://schemas.microsoft.com/office/drawing/2014/main" id="{47225A50-AAB4-4BF0-8AA4-3941CECBD7D5}"/>
              </a:ext>
            </a:extLst>
          </p:cNvPr>
          <p:cNvSpPr>
            <a:spLocks noGrp="1"/>
          </p:cNvSpPr>
          <p:nvPr>
            <p:ph type="title"/>
          </p:nvPr>
        </p:nvSpPr>
        <p:spPr>
          <a:xfrm rot="161729">
            <a:off x="965307" y="933617"/>
            <a:ext cx="5704879" cy="809357"/>
          </a:xfrm>
        </p:spPr>
        <p:txBody>
          <a:bodyPr/>
          <a:lstStyle/>
          <a:p>
            <a:r>
              <a:rPr lang="es-ES" sz="3600" b="1" i="1" dirty="0">
                <a:latin typeface="Bangers" panose="020B0604020202020204" charset="0"/>
              </a:rPr>
              <a:t>Primer y Segundo Ciclo</a:t>
            </a:r>
          </a:p>
        </p:txBody>
      </p:sp>
      <p:pic>
        <p:nvPicPr>
          <p:cNvPr id="7" name="Imagen 6">
            <a:extLst>
              <a:ext uri="{FF2B5EF4-FFF2-40B4-BE49-F238E27FC236}">
                <a16:creationId xmlns:a16="http://schemas.microsoft.com/office/drawing/2014/main" id="{DBB80646-C51F-42D2-93C5-881287F3EA39}"/>
              </a:ext>
            </a:extLst>
          </p:cNvPr>
          <p:cNvPicPr>
            <a:picLocks noChangeAspect="1"/>
          </p:cNvPicPr>
          <p:nvPr/>
        </p:nvPicPr>
        <p:blipFill>
          <a:blip r:embed="rId3"/>
          <a:stretch>
            <a:fillRect/>
          </a:stretch>
        </p:blipFill>
        <p:spPr>
          <a:xfrm>
            <a:off x="10343534" y="6389510"/>
            <a:ext cx="1624055" cy="423333"/>
          </a:xfrm>
          <a:prstGeom prst="rect">
            <a:avLst/>
          </a:prstGeom>
        </p:spPr>
      </p:pic>
      <p:sp>
        <p:nvSpPr>
          <p:cNvPr id="10" name="CuadroTexto 9">
            <a:extLst>
              <a:ext uri="{FF2B5EF4-FFF2-40B4-BE49-F238E27FC236}">
                <a16:creationId xmlns:a16="http://schemas.microsoft.com/office/drawing/2014/main" id="{135F0AC0-DD8D-43E2-99C8-D15877C0CDF0}"/>
              </a:ext>
            </a:extLst>
          </p:cNvPr>
          <p:cNvSpPr txBox="1"/>
          <p:nvPr/>
        </p:nvSpPr>
        <p:spPr>
          <a:xfrm>
            <a:off x="1046323" y="1876670"/>
            <a:ext cx="9297211" cy="421847"/>
          </a:xfrm>
          <a:prstGeom prst="rect">
            <a:avLst/>
          </a:prstGeom>
          <a:noFill/>
        </p:spPr>
        <p:txBody>
          <a:bodyPr wrap="square">
            <a:spAutoFit/>
          </a:bodyPr>
          <a:lstStyle/>
          <a:p>
            <a:pPr>
              <a:lnSpc>
                <a:spcPct val="150000"/>
              </a:lnSpc>
            </a:pPr>
            <a:r>
              <a:rPr lang="es-ES" sz="1600" b="0" i="0" dirty="0">
                <a:solidFill>
                  <a:srgbClr val="373737"/>
                </a:solidFill>
                <a:effectLst/>
                <a:latin typeface="Helvetica Neue"/>
              </a:rPr>
              <a:t>Proponemos este cuento infantil para profundizar en la prevención de la violencia de género:</a:t>
            </a:r>
            <a:endParaRPr lang="es-ES" sz="1600" dirty="0"/>
          </a:p>
        </p:txBody>
      </p:sp>
      <p:pic>
        <p:nvPicPr>
          <p:cNvPr id="11" name="Imagen 10">
            <a:extLst>
              <a:ext uri="{FF2B5EF4-FFF2-40B4-BE49-F238E27FC236}">
                <a16:creationId xmlns:a16="http://schemas.microsoft.com/office/drawing/2014/main" id="{37DCD54B-4219-49B9-80B4-23606336247C}"/>
              </a:ext>
            </a:extLst>
          </p:cNvPr>
          <p:cNvPicPr>
            <a:picLocks noChangeAspect="1"/>
          </p:cNvPicPr>
          <p:nvPr/>
        </p:nvPicPr>
        <p:blipFill>
          <a:blip r:embed="rId4"/>
          <a:stretch>
            <a:fillRect/>
          </a:stretch>
        </p:blipFill>
        <p:spPr>
          <a:xfrm>
            <a:off x="99130" y="6350888"/>
            <a:ext cx="1700605" cy="500577"/>
          </a:xfrm>
          <a:prstGeom prst="rect">
            <a:avLst/>
          </a:prstGeom>
        </p:spPr>
      </p:pic>
      <p:sp>
        <p:nvSpPr>
          <p:cNvPr id="12" name="CuadroTexto 11">
            <a:extLst>
              <a:ext uri="{FF2B5EF4-FFF2-40B4-BE49-F238E27FC236}">
                <a16:creationId xmlns:a16="http://schemas.microsoft.com/office/drawing/2014/main" id="{745A0B36-F80F-42D1-B405-F3117614666D}"/>
              </a:ext>
            </a:extLst>
          </p:cNvPr>
          <p:cNvSpPr txBox="1"/>
          <p:nvPr/>
        </p:nvSpPr>
        <p:spPr>
          <a:xfrm>
            <a:off x="1799735" y="2442167"/>
            <a:ext cx="7363777" cy="1299074"/>
          </a:xfrm>
          <a:prstGeom prst="rect">
            <a:avLst/>
          </a:prstGeom>
          <a:noFill/>
        </p:spPr>
        <p:txBody>
          <a:bodyPr wrap="square">
            <a:spAutoFit/>
          </a:bodyPr>
          <a:lstStyle/>
          <a:p>
            <a:pPr algn="ctr">
              <a:lnSpc>
                <a:spcPct val="200000"/>
              </a:lnSpc>
            </a:pPr>
            <a:r>
              <a:rPr lang="es-ES" sz="2400" i="1" dirty="0">
                <a:latin typeface="Sniglet" panose="020B0604020202020204" charset="0"/>
              </a:rPr>
              <a:t> </a:t>
            </a:r>
            <a:r>
              <a:rPr lang="es-ES" sz="2400" b="1" i="1" dirty="0">
                <a:latin typeface="Sniglet" panose="020B0604020202020204" charset="0"/>
              </a:rPr>
              <a:t>Arturo y Clementina </a:t>
            </a:r>
            <a:r>
              <a:rPr lang="es-ES" sz="2400" b="1" dirty="0">
                <a:latin typeface="Sniglet" panose="020B0604020202020204" charset="0"/>
              </a:rPr>
              <a:t>de Adela Turín.</a:t>
            </a:r>
          </a:p>
          <a:p>
            <a:pPr algn="ctr">
              <a:lnSpc>
                <a:spcPct val="200000"/>
              </a:lnSpc>
            </a:pPr>
            <a:r>
              <a:rPr lang="es-ES" sz="1800" dirty="0">
                <a:latin typeface="Sniglet" panose="020B0604020202020204" charset="0"/>
              </a:rPr>
              <a:t>       http://carei.es/wp-content/uploads/arturo_clementinaI.pdf</a:t>
            </a:r>
          </a:p>
        </p:txBody>
      </p:sp>
      <p:sp>
        <p:nvSpPr>
          <p:cNvPr id="3" name="Rectángulo 2">
            <a:extLst>
              <a:ext uri="{FF2B5EF4-FFF2-40B4-BE49-F238E27FC236}">
                <a16:creationId xmlns:a16="http://schemas.microsoft.com/office/drawing/2014/main" id="{B5662CEE-08C9-49D1-B201-E022E40BB137}"/>
              </a:ext>
            </a:extLst>
          </p:cNvPr>
          <p:cNvSpPr/>
          <p:nvPr/>
        </p:nvSpPr>
        <p:spPr>
          <a:xfrm>
            <a:off x="2351232" y="3889671"/>
            <a:ext cx="6812280" cy="1647229"/>
          </a:xfrm>
          <a:prstGeom prst="rect">
            <a:avLst/>
          </a:prstGeom>
          <a:ln w="57150">
            <a:solidFill>
              <a:srgbClr val="CC99FF"/>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ct val="150000"/>
              </a:lnSpc>
            </a:pPr>
            <a:r>
              <a:rPr lang="es-ES" sz="1600" b="1" i="0" dirty="0">
                <a:solidFill>
                  <a:srgbClr val="373737"/>
                </a:solidFill>
                <a:latin typeface="Sniglet" panose="020B0604020202020204" charset="0"/>
              </a:rPr>
              <a:t>Una vez se hayan sacado las conclusiones del cuento:</a:t>
            </a:r>
            <a:br>
              <a:rPr lang="es-ES" sz="1600" b="1" i="0" dirty="0">
                <a:solidFill>
                  <a:srgbClr val="373737"/>
                </a:solidFill>
                <a:latin typeface="Sniglet" panose="020B0604020202020204" charset="0"/>
              </a:rPr>
            </a:br>
            <a:r>
              <a:rPr lang="es-ES" sz="1600" b="1" i="0" dirty="0">
                <a:solidFill>
                  <a:srgbClr val="373737"/>
                </a:solidFill>
                <a:latin typeface="Sniglet" panose="020B0604020202020204" charset="0"/>
              </a:rPr>
              <a:t>Se reparten las manos, se recortan y se escribe el mensaje contra la violencia de género, según lo que haya entendido cada alumno y alumna.</a:t>
            </a:r>
            <a:endParaRPr lang="es-ES" sz="1600" b="1" dirty="0">
              <a:solidFill>
                <a:srgbClr val="373737"/>
              </a:solidFill>
              <a:latin typeface="Sniglet" panose="020B0604020202020204" charset="0"/>
            </a:endParaRPr>
          </a:p>
        </p:txBody>
      </p:sp>
    </p:spTree>
    <p:extLst>
      <p:ext uri="{BB962C8B-B14F-4D97-AF65-F5344CB8AC3E}">
        <p14:creationId xmlns:p14="http://schemas.microsoft.com/office/powerpoint/2010/main" val="32460384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838</Words>
  <Application>Microsoft Office PowerPoint</Application>
  <PresentationFormat>Panorámica</PresentationFormat>
  <Paragraphs>69</Paragraphs>
  <Slides>13</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Bangers</vt:lpstr>
      <vt:lpstr>Calibri</vt:lpstr>
      <vt:lpstr>Calibri Light</vt:lpstr>
      <vt:lpstr>Helvetica Neue</vt:lpstr>
      <vt:lpstr>Sniglet</vt:lpstr>
      <vt:lpstr>Wingdings</vt:lpstr>
      <vt:lpstr>Tema de Office</vt:lpstr>
      <vt:lpstr>No a la  Violencia de Género</vt:lpstr>
      <vt:lpstr>ACTIVIDAD:</vt:lpstr>
      <vt:lpstr>Presentación de PowerPoint</vt:lpstr>
      <vt:lpstr>Presentación de PowerPoint</vt:lpstr>
      <vt:lpstr>Presentación de PowerPoint</vt:lpstr>
      <vt:lpstr>Presentación de PowerPoint</vt:lpstr>
      <vt:lpstr>INFANTIL</vt:lpstr>
      <vt:lpstr>INFANTIL </vt:lpstr>
      <vt:lpstr>Primer y Segundo Ciclo</vt:lpstr>
      <vt:lpstr>Primer y Segundo Ciclo</vt:lpstr>
      <vt:lpstr>Tercer Ciclo</vt:lpstr>
      <vt:lpstr>Tercer Ciclo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a la  Violencia de Género</dc:title>
  <dc:creator>margarita gil</dc:creator>
  <cp:lastModifiedBy>margarita gil</cp:lastModifiedBy>
  <cp:revision>5</cp:revision>
  <dcterms:created xsi:type="dcterms:W3CDTF">2021-10-21T11:25:33Z</dcterms:created>
  <dcterms:modified xsi:type="dcterms:W3CDTF">2021-10-21T12:25:22Z</dcterms:modified>
</cp:coreProperties>
</file>