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97" r:id="rId3"/>
    <p:sldId id="296" r:id="rId4"/>
    <p:sldId id="302" r:id="rId5"/>
    <p:sldId id="262" r:id="rId6"/>
    <p:sldId id="272" r:id="rId7"/>
    <p:sldId id="257" r:id="rId8"/>
    <p:sldId id="298" r:id="rId9"/>
    <p:sldId id="268" r:id="rId10"/>
    <p:sldId id="300" r:id="rId11"/>
    <p:sldId id="267" r:id="rId12"/>
    <p:sldId id="303" r:id="rId13"/>
    <p:sldId id="260" r:id="rId14"/>
  </p:sldIdLst>
  <p:sldSz cx="9144000" cy="5143500" type="screen16x9"/>
  <p:notesSz cx="6858000" cy="9144000"/>
  <p:embeddedFontLst>
    <p:embeddedFont>
      <p:font typeface="Bangers" panose="020B0604020202020204" charset="0"/>
      <p:regular r:id="rId16"/>
    </p:embeddedFont>
    <p:embeddedFont>
      <p:font typeface="Sniglet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EE2"/>
    <a:srgbClr val="EEB500"/>
    <a:srgbClr val="F3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F488FB-C66E-470A-BE94-B7D05F0E2945}">
  <a:tblStyle styleId="{6CF488FB-C66E-470A-BE94-B7D05F0E29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6B0667F-905F-4D8E-A4CD-CAEED6C098B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20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4461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71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1992350" y="3777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1763750" y="-11462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Bangers"/>
                <a:ea typeface="Bangers"/>
                <a:cs typeface="Bangers"/>
                <a:sym typeface="Bangers"/>
              </a:defRPr>
            </a:lvl1pPr>
            <a:lvl2pPr lvl="1">
              <a:buNone/>
              <a:defRPr>
                <a:latin typeface="Bangers"/>
                <a:ea typeface="Bangers"/>
                <a:cs typeface="Bangers"/>
                <a:sym typeface="Bangers"/>
              </a:defRPr>
            </a:lvl2pPr>
            <a:lvl3pPr lvl="2">
              <a:buNone/>
              <a:defRPr>
                <a:latin typeface="Bangers"/>
                <a:ea typeface="Bangers"/>
                <a:cs typeface="Bangers"/>
                <a:sym typeface="Bangers"/>
              </a:defRPr>
            </a:lvl3pPr>
            <a:lvl4pPr lvl="3">
              <a:buNone/>
              <a:defRPr>
                <a:latin typeface="Bangers"/>
                <a:ea typeface="Bangers"/>
                <a:cs typeface="Bangers"/>
                <a:sym typeface="Bangers"/>
              </a:defRPr>
            </a:lvl4pPr>
            <a:lvl5pPr lvl="4">
              <a:buNone/>
              <a:defRPr>
                <a:latin typeface="Bangers"/>
                <a:ea typeface="Bangers"/>
                <a:cs typeface="Bangers"/>
                <a:sym typeface="Bangers"/>
              </a:defRPr>
            </a:lvl5pPr>
            <a:lvl6pPr lvl="5">
              <a:buNone/>
              <a:defRPr>
                <a:latin typeface="Bangers"/>
                <a:ea typeface="Bangers"/>
                <a:cs typeface="Bangers"/>
                <a:sym typeface="Bangers"/>
              </a:defRPr>
            </a:lvl6pPr>
            <a:lvl7pPr lvl="6">
              <a:buNone/>
              <a:defRPr>
                <a:latin typeface="Bangers"/>
                <a:ea typeface="Bangers"/>
                <a:cs typeface="Bangers"/>
                <a:sym typeface="Bangers"/>
              </a:defRPr>
            </a:lvl7pPr>
            <a:lvl8pPr lvl="7">
              <a:buNone/>
              <a:defRPr>
                <a:latin typeface="Bangers"/>
                <a:ea typeface="Bangers"/>
                <a:cs typeface="Bangers"/>
                <a:sym typeface="Bangers"/>
              </a:defRPr>
            </a:lvl8pPr>
            <a:lvl9pPr lvl="8">
              <a:buNone/>
              <a:defRPr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rgbClr val="24965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7" name="Google Shape;37;p6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824BB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C6117-94C9-4C6C-8D80-BCE4DFDA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5CBCBA-6B1C-4A22-B69B-3242225B6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F7FC9B-58C5-47A5-8465-BB0BC770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345A-7332-4144-B23D-D535F26C6162}" type="datetimeFigureOut">
              <a:rPr lang="es-ES" smtClean="0"/>
              <a:t>19/10/2021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D03C93-ECE7-48BF-B5DC-F16343162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45F261-0C53-4EB5-97AF-06525280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CE74-D7F4-4C1F-896E-589ED44CD0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97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R4ez2QYap8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tFop_rECYXI&amp;t=15s" TargetMode="External"/><Relationship Id="rId4" Type="http://schemas.openxmlformats.org/officeDocument/2006/relationships/hyperlink" Target="https://www.youtube.com/watch?v=xdCCSyatVx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9EE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>
            <a:off x="2309307" y="1667591"/>
            <a:ext cx="4525385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/>
              <a:t>No a la </a:t>
            </a:r>
            <a:br>
              <a:rPr lang="es-ES" sz="3600" dirty="0"/>
            </a:br>
            <a:r>
              <a:rPr lang="es-ES" sz="3600" dirty="0" err="1"/>
              <a:t>violència</a:t>
            </a:r>
            <a:r>
              <a:rPr lang="es-ES" sz="3600" dirty="0"/>
              <a:t> de </a:t>
            </a:r>
            <a:r>
              <a:rPr lang="es-ES" sz="3600" dirty="0" err="1"/>
              <a:t>gènere</a:t>
            </a:r>
            <a:endParaRPr sz="3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26A7377-A368-40BF-9C19-728982B4E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540" y="3715459"/>
            <a:ext cx="1218041" cy="37387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0512A59-6237-4AA7-99FF-2AEDCD99E8E2}"/>
              </a:ext>
            </a:extLst>
          </p:cNvPr>
          <p:cNvSpPr txBox="1"/>
          <p:nvPr/>
        </p:nvSpPr>
        <p:spPr>
          <a:xfrm>
            <a:off x="2875616" y="2975927"/>
            <a:ext cx="3756157" cy="59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Helvetica Neue"/>
              </a:rPr>
              <a:t>P</a:t>
            </a:r>
            <a:r>
              <a:rPr lang="es-ES" b="0" i="0" dirty="0" err="1">
                <a:solidFill>
                  <a:schemeClr val="tx1"/>
                </a:solidFill>
                <a:effectLst/>
                <a:latin typeface="Helvetica Neue"/>
              </a:rPr>
              <a:t>ropostes</a:t>
            </a:r>
            <a:r>
              <a:rPr lang="es-ES" b="0" i="0" dirty="0">
                <a:solidFill>
                  <a:schemeClr val="tx1"/>
                </a:solidFill>
                <a:effectLst/>
                <a:latin typeface="Helvetica Neue"/>
              </a:rPr>
              <a:t> coeducatives per </a:t>
            </a:r>
            <a:r>
              <a:rPr lang="es-ES" dirty="0">
                <a:solidFill>
                  <a:schemeClr val="tx1"/>
                </a:solidFill>
                <a:latin typeface="Helvetica Neue"/>
              </a:rPr>
              <a:t>a la </a:t>
            </a:r>
            <a:r>
              <a:rPr lang="es-ES" dirty="0" err="1">
                <a:solidFill>
                  <a:schemeClr val="tx1"/>
                </a:solidFill>
                <a:latin typeface="Helvetica Neue"/>
              </a:rPr>
              <a:t>setmana</a:t>
            </a:r>
            <a:r>
              <a:rPr lang="es-ES" dirty="0">
                <a:solidFill>
                  <a:schemeClr val="tx1"/>
                </a:solidFill>
                <a:latin typeface="Helvetica Neue"/>
              </a:rPr>
              <a:t> del</a:t>
            </a:r>
            <a:endParaRPr lang="es-ES" b="0" i="0" dirty="0">
              <a:solidFill>
                <a:schemeClr val="tx1"/>
              </a:solidFill>
              <a:effectLst/>
              <a:latin typeface="Helvetica Neue"/>
            </a:endParaRPr>
          </a:p>
          <a:p>
            <a:pPr algn="ctr">
              <a:lnSpc>
                <a:spcPct val="150000"/>
              </a:lnSpc>
            </a:pPr>
            <a:r>
              <a:rPr lang="es-ES" b="1" i="0" dirty="0">
                <a:solidFill>
                  <a:schemeClr val="tx1"/>
                </a:solidFill>
                <a:effectLst/>
                <a:latin typeface="Helvetica Neue"/>
              </a:rPr>
              <a:t>25 de </a:t>
            </a:r>
            <a:r>
              <a:rPr lang="es-ES" b="1" i="0" dirty="0" err="1">
                <a:solidFill>
                  <a:schemeClr val="tx1"/>
                </a:solidFill>
                <a:effectLst/>
                <a:latin typeface="Helvetica Neue"/>
              </a:rPr>
              <a:t>novembre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055C779-1868-49E8-B4B5-49D116E15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370" y="1076704"/>
            <a:ext cx="2007413" cy="5908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9EE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 rot="161729">
            <a:off x="3059387" y="178278"/>
            <a:ext cx="3025226" cy="5572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PRIMER Y </a:t>
            </a:r>
            <a:r>
              <a:rPr lang="es-ES" sz="2400" dirty="0"/>
              <a:t>Segundo</a:t>
            </a:r>
            <a:r>
              <a:rPr lang="en" sz="2400" dirty="0"/>
              <a:t> ciclo</a:t>
            </a:r>
            <a:endParaRPr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C17630-8D72-46AB-8DC9-589CD02AB163}"/>
              </a:ext>
            </a:extLst>
          </p:cNvPr>
          <p:cNvSpPr txBox="1"/>
          <p:nvPr/>
        </p:nvSpPr>
        <p:spPr>
          <a:xfrm>
            <a:off x="997071" y="1563290"/>
            <a:ext cx="6931659" cy="2551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Com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és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Clementina?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Com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és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Arturo?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Per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què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creus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que Clementina no era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feliç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Per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què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es comporta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d'aqueixa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manera Arturo?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Si tu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fores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Clementina,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Què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hauries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fet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en el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seu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lloc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Què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et sembla el final del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conte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Esperaves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que acabara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així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Què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és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el que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més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t'ha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agradat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 la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història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Què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has aprés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amb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aquesta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història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?</a:t>
            </a:r>
            <a:endParaRPr lang="es-ES" sz="1050" dirty="0">
              <a:solidFill>
                <a:schemeClr val="tx1"/>
              </a:solidFill>
              <a:latin typeface="Sniglet" panose="020B060402020202020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154CF63-C25F-46B8-8E23-1283F6FFC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995" y="4819710"/>
            <a:ext cx="1218041" cy="26452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0D66F3-FDD2-4DB4-9808-07C95FB3295C}"/>
              </a:ext>
            </a:extLst>
          </p:cNvPr>
          <p:cNvSpPr txBox="1"/>
          <p:nvPr/>
        </p:nvSpPr>
        <p:spPr>
          <a:xfrm>
            <a:off x="997071" y="110686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Preguntes per a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treballar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el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contingut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:</a:t>
            </a:r>
            <a:endParaRPr lang="es-ES" dirty="0">
              <a:solidFill>
                <a:schemeClr val="tx1"/>
              </a:solidFill>
              <a:latin typeface="Sniglet" panose="020B060402020202020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9ED73C9-AED8-4413-831D-113BE35C1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" y="4768067"/>
            <a:ext cx="1275454" cy="3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46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9EE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692156" y="798618"/>
            <a:ext cx="7029878" cy="5222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Tercer</a:t>
            </a:r>
            <a:r>
              <a:rPr lang="en" dirty="0"/>
              <a:t> Cicle</a:t>
            </a:r>
            <a:endParaRPr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6402D7-C1CC-4E17-8DC9-F1A98B275931}"/>
              </a:ext>
            </a:extLst>
          </p:cNvPr>
          <p:cNvSpPr txBox="1"/>
          <p:nvPr/>
        </p:nvSpPr>
        <p:spPr>
          <a:xfrm>
            <a:off x="950860" y="1320166"/>
            <a:ext cx="6862210" cy="344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Us </a:t>
            </a:r>
            <a:r>
              <a:rPr lang="fr-FR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proposem</a:t>
            </a:r>
            <a:r>
              <a:rPr lang="fr-FR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fr-FR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tres</a:t>
            </a:r>
            <a:r>
              <a:rPr lang="fr-FR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fr-FR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curts</a:t>
            </a:r>
            <a:r>
              <a:rPr lang="fr-FR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fr-FR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interessants</a:t>
            </a:r>
            <a:r>
              <a:rPr lang="fr-FR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per a </a:t>
            </a:r>
            <a:r>
              <a:rPr lang="fr-FR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veure</a:t>
            </a:r>
            <a:r>
              <a:rPr lang="fr-FR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fr-FR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amb</a:t>
            </a:r>
            <a:r>
              <a:rPr lang="fr-FR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l'alumnat on </a:t>
            </a:r>
            <a:r>
              <a:rPr lang="fr-FR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apareixen</a:t>
            </a:r>
            <a:r>
              <a:rPr lang="fr-FR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fr-FR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situacions</a:t>
            </a:r>
            <a:r>
              <a:rPr lang="fr-FR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que </a:t>
            </a:r>
            <a:r>
              <a:rPr lang="fr-FR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representen</a:t>
            </a:r>
            <a:r>
              <a:rPr lang="fr-FR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la </a:t>
            </a:r>
            <a:r>
              <a:rPr lang="fr-FR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violència</a:t>
            </a:r>
            <a:r>
              <a:rPr lang="fr-FR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que s'</a:t>
            </a:r>
            <a:r>
              <a:rPr lang="fr-FR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exerceix</a:t>
            </a:r>
            <a:r>
              <a:rPr lang="fr-FR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cap a les </a:t>
            </a:r>
            <a:r>
              <a:rPr lang="fr-FR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dones</a:t>
            </a:r>
            <a:r>
              <a:rPr lang="fr-FR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entre parelles d'adolescents:</a:t>
            </a:r>
          </a:p>
          <a:p>
            <a:pPr algn="just">
              <a:lnSpc>
                <a:spcPct val="150000"/>
              </a:lnSpc>
            </a:pPr>
            <a:endParaRPr lang="es-ES" sz="1050" dirty="0">
              <a:solidFill>
                <a:schemeClr val="tx1"/>
              </a:solidFill>
              <a:latin typeface="Sniglet" panose="020B060402020202020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b="1" dirty="0">
                <a:latin typeface="Sniglet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</a:t>
            </a:r>
            <a:r>
              <a:rPr lang="es-ES" sz="1100" b="1" dirty="0">
                <a:solidFill>
                  <a:schemeClr val="tx1"/>
                </a:solidFill>
                <a:latin typeface="Sniglet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JR4ez2QYap8</a:t>
            </a:r>
            <a:endParaRPr lang="es-ES" sz="1100" b="1" dirty="0">
              <a:solidFill>
                <a:schemeClr val="tx1"/>
              </a:solidFill>
              <a:latin typeface="Sniglet" panose="020B0604020202020204" charset="0"/>
            </a:endParaRPr>
          </a:p>
          <a:p>
            <a:pPr algn="just">
              <a:lnSpc>
                <a:spcPct val="150000"/>
              </a:lnSpc>
            </a:pPr>
            <a:r>
              <a:rPr lang="es-ES" sz="1100" dirty="0">
                <a:solidFill>
                  <a:schemeClr val="tx1"/>
                </a:solidFill>
                <a:latin typeface="Sniglet" panose="020B0604020202020204" charset="0"/>
              </a:rPr>
              <a:t>	</a:t>
            </a:r>
            <a:r>
              <a:rPr lang="es-ES" sz="1100" dirty="0" err="1">
                <a:solidFill>
                  <a:schemeClr val="tx1"/>
                </a:solidFill>
                <a:latin typeface="Sniglet" panose="020B0604020202020204" charset="0"/>
              </a:rPr>
              <a:t>Campanya</a:t>
            </a:r>
            <a:r>
              <a:rPr lang="es-ES" sz="11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s-ES" sz="1100" i="1" dirty="0">
                <a:solidFill>
                  <a:schemeClr val="tx1"/>
                </a:solidFill>
                <a:latin typeface="Sniglet" panose="020B0604020202020204" charset="0"/>
              </a:rPr>
              <a:t>#Notepierdas. Sin libertad no hay amor</a:t>
            </a:r>
            <a:r>
              <a:rPr lang="es-ES" sz="1100" dirty="0">
                <a:solidFill>
                  <a:schemeClr val="tx1"/>
                </a:solidFill>
                <a:latin typeface="Sniglet" panose="020B0604020202020204" charset="0"/>
              </a:rPr>
              <a:t>. </a:t>
            </a:r>
            <a:r>
              <a:rPr lang="es-ES" sz="1100" dirty="0" err="1">
                <a:solidFill>
                  <a:schemeClr val="tx1"/>
                </a:solidFill>
                <a:latin typeface="Sniglet" panose="020B0604020202020204" charset="0"/>
              </a:rPr>
              <a:t>Institut</a:t>
            </a:r>
            <a:r>
              <a:rPr lang="es-ES" sz="11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s-ES" sz="11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Andalús</a:t>
            </a:r>
            <a:r>
              <a:rPr lang="es-ES" sz="11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 la Joventut. </a:t>
            </a:r>
            <a:r>
              <a:rPr lang="es-ES" sz="105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	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b="1" dirty="0">
                <a:latin typeface="Sniglet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</a:t>
            </a:r>
            <a:r>
              <a:rPr lang="es-ES" sz="1100" b="1" dirty="0">
                <a:solidFill>
                  <a:schemeClr val="tx1"/>
                </a:solidFill>
                <a:latin typeface="Sniglet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xdCCSyatVx0</a:t>
            </a:r>
            <a:r>
              <a:rPr lang="es-ES" sz="1100" b="1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ES" sz="1100" dirty="0">
                <a:solidFill>
                  <a:schemeClr val="tx1"/>
                </a:solidFill>
                <a:latin typeface="Sniglet" panose="020B0604020202020204" charset="0"/>
              </a:rPr>
              <a:t>	</a:t>
            </a:r>
            <a:r>
              <a:rPr lang="es-ES" sz="1100" i="1" dirty="0">
                <a:solidFill>
                  <a:schemeClr val="tx1"/>
                </a:solidFill>
                <a:latin typeface="Sniglet" panose="020B0604020202020204" charset="0"/>
              </a:rPr>
              <a:t>Capítulo 1: El Fútbol.</a:t>
            </a:r>
            <a:r>
              <a:rPr lang="es-ES" sz="11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s-ES" sz="1100" b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Campanya</a:t>
            </a:r>
            <a:r>
              <a:rPr lang="es-ES" sz="1100" b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 </a:t>
            </a:r>
            <a:r>
              <a:rPr lang="es-ES" sz="1100" b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Prevenció</a:t>
            </a:r>
            <a:r>
              <a:rPr lang="es-ES" sz="1100" b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 la </a:t>
            </a:r>
            <a:r>
              <a:rPr lang="es-ES" sz="1100" b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violència</a:t>
            </a:r>
            <a:r>
              <a:rPr lang="es-ES" sz="1100" b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 </a:t>
            </a:r>
            <a:r>
              <a:rPr lang="es-ES" sz="1100" b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gènere</a:t>
            </a:r>
            <a:r>
              <a:rPr lang="es-ES" sz="1100" b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en </a:t>
            </a:r>
            <a:r>
              <a:rPr lang="es-ES" sz="1100" b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adolescents</a:t>
            </a:r>
            <a:r>
              <a:rPr lang="es-ES" sz="1100" b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. 	</a:t>
            </a:r>
            <a:r>
              <a:rPr lang="es-ES" sz="11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Associació</a:t>
            </a:r>
            <a:r>
              <a:rPr lang="es-ES" sz="11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 dones  </a:t>
            </a:r>
            <a:r>
              <a:rPr lang="es-ES" sz="11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Cineastes</a:t>
            </a:r>
            <a:r>
              <a:rPr lang="es-ES" sz="11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s-ES" sz="11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i de Mitjans </a:t>
            </a:r>
            <a:r>
              <a:rPr lang="es-ES" sz="11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Audiovisuals</a:t>
            </a:r>
            <a:r>
              <a:rPr lang="es-ES" sz="11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Sniglet" panose="020B0604020202020204" charset="0"/>
              </a:rPr>
              <a:t>(CIMA)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s-ES" sz="1100" b="1" dirty="0">
                <a:latin typeface="Sniglet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ES" sz="1100" b="1" dirty="0">
                <a:solidFill>
                  <a:schemeClr val="tx1"/>
                </a:solidFill>
                <a:latin typeface="Sniglet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://www.youtube.com/watch?v=tFop_rECYXI&amp;t=15s</a:t>
            </a:r>
            <a:endParaRPr lang="es-ES" sz="1100" b="1" dirty="0">
              <a:solidFill>
                <a:schemeClr val="tx1"/>
              </a:solidFill>
              <a:latin typeface="Sniglet" panose="020B0604020202020204" charset="0"/>
            </a:endParaRPr>
          </a:p>
          <a:p>
            <a:pPr algn="just">
              <a:lnSpc>
                <a:spcPct val="150000"/>
              </a:lnSpc>
            </a:pPr>
            <a:r>
              <a:rPr lang="es-ES" sz="1100" dirty="0">
                <a:solidFill>
                  <a:schemeClr val="tx1"/>
                </a:solidFill>
                <a:latin typeface="Sniglet" panose="020B0604020202020204" charset="0"/>
              </a:rPr>
              <a:t>	</a:t>
            </a:r>
            <a:r>
              <a:rPr lang="es-ES" sz="1100" i="1" dirty="0">
                <a:solidFill>
                  <a:schemeClr val="tx1"/>
                </a:solidFill>
                <a:latin typeface="Sniglet" panose="020B0604020202020204" charset="0"/>
              </a:rPr>
              <a:t> Capítulo 5: La contraseña. </a:t>
            </a:r>
            <a:r>
              <a:rPr lang="es-ES" sz="1100" b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Campanya</a:t>
            </a:r>
            <a:r>
              <a:rPr lang="es-ES" sz="1100" b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 </a:t>
            </a:r>
            <a:r>
              <a:rPr lang="es-ES" sz="1100" b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Prevenció</a:t>
            </a:r>
            <a:r>
              <a:rPr lang="es-ES" sz="1100" b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 la </a:t>
            </a:r>
            <a:r>
              <a:rPr lang="es-ES" sz="1100" b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violència</a:t>
            </a:r>
            <a:r>
              <a:rPr lang="es-ES" sz="1100" b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 </a:t>
            </a:r>
            <a:r>
              <a:rPr lang="es-ES" sz="1100" b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gènere</a:t>
            </a:r>
            <a:r>
              <a:rPr lang="es-ES" sz="1100" b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en </a:t>
            </a:r>
            <a:r>
              <a:rPr lang="es-ES" sz="1100" b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adolescents</a:t>
            </a:r>
            <a:r>
              <a:rPr lang="es-ES" sz="1100" b="0" i="1" dirty="0">
                <a:solidFill>
                  <a:schemeClr val="tx1"/>
                </a:solidFill>
                <a:effectLst/>
                <a:latin typeface="Sniglet" panose="020B0604020202020204" charset="0"/>
              </a:rPr>
              <a:t>. 	</a:t>
            </a:r>
            <a:r>
              <a:rPr lang="es-ES" sz="11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Associació</a:t>
            </a:r>
            <a:r>
              <a:rPr lang="es-ES" sz="11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 dones  </a:t>
            </a:r>
            <a:r>
              <a:rPr lang="es-ES" sz="11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Cineastes</a:t>
            </a:r>
            <a:r>
              <a:rPr lang="es-ES" sz="11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i de Mitjans </a:t>
            </a:r>
            <a:r>
              <a:rPr lang="es-ES" sz="11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Audiovisuals</a:t>
            </a:r>
            <a:r>
              <a:rPr lang="es-ES" sz="11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100" dirty="0">
                <a:solidFill>
                  <a:schemeClr val="tx1"/>
                </a:solidFill>
                <a:latin typeface="Sniglet" panose="020B0604020202020204" charset="0"/>
              </a:rPr>
              <a:t>(CIMA).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100" dirty="0">
              <a:latin typeface="Sniglet" panose="020B0604020202020204" charset="0"/>
            </a:endParaRPr>
          </a:p>
          <a:p>
            <a:pPr algn="just">
              <a:lnSpc>
                <a:spcPct val="150000"/>
              </a:lnSpc>
            </a:pPr>
            <a:endParaRPr lang="es-ES" sz="11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3248393-5BD5-4CAA-A5A2-D21083A520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3070" y="4749800"/>
            <a:ext cx="1218041" cy="3217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19B86CA-3F61-4F74-8670-F8ED7E046A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76" y="4762840"/>
            <a:ext cx="1275454" cy="3754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9EE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 rot="161729">
            <a:off x="3682489" y="396462"/>
            <a:ext cx="3157069" cy="3061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Tercer</a:t>
            </a:r>
            <a:r>
              <a:rPr lang="en" sz="2800" dirty="0"/>
              <a:t> Cicle</a:t>
            </a:r>
            <a:endParaRPr sz="2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6402D7-C1CC-4E17-8DC9-F1A98B275931}"/>
              </a:ext>
            </a:extLst>
          </p:cNvPr>
          <p:cNvSpPr txBox="1"/>
          <p:nvPr/>
        </p:nvSpPr>
        <p:spPr>
          <a:xfrm>
            <a:off x="776572" y="845381"/>
            <a:ext cx="7036498" cy="1940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100" b="1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Com</a:t>
            </a:r>
            <a:r>
              <a:rPr lang="es-ES" sz="110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100" b="1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treballar</a:t>
            </a:r>
            <a:r>
              <a:rPr lang="es-ES" sz="110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el </a:t>
            </a:r>
            <a:r>
              <a:rPr lang="es-ES" sz="1100" b="1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contingut</a:t>
            </a:r>
            <a:r>
              <a:rPr lang="es-ES" sz="110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100" b="1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dels</a:t>
            </a:r>
            <a:r>
              <a:rPr lang="es-ES" sz="110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100" b="1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curts</a:t>
            </a:r>
            <a:r>
              <a:rPr lang="es-ES" sz="110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?</a:t>
            </a:r>
            <a:br>
              <a:rPr lang="es-ES" sz="1100" dirty="0">
                <a:latin typeface="Sniglet" panose="020B0604020202020204" charset="0"/>
              </a:rPr>
            </a:b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Tots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els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curts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que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us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proposem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tenen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un denominador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comú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: La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violència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gènere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. En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tots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apareixen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realitats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quotidianes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, que a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l'alumnat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els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poden resultar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útils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per a identificar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situacions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que representen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aquesta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violència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.</a:t>
            </a:r>
            <a:br>
              <a:rPr lang="es-ES" sz="1000" dirty="0">
                <a:solidFill>
                  <a:schemeClr val="tx1"/>
                </a:solidFill>
                <a:latin typeface="Sniglet" panose="020B0604020202020204" charset="0"/>
              </a:rPr>
            </a:br>
            <a:r>
              <a:rPr lang="es-ES" sz="1000" b="0" i="0" u="sng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L'objectiu</a:t>
            </a:r>
            <a:r>
              <a:rPr lang="es-ES" sz="1000" b="0" i="0" u="sng" dirty="0">
                <a:solidFill>
                  <a:schemeClr val="tx1"/>
                </a:solidFill>
                <a:effectLst/>
                <a:latin typeface="Sniglet" panose="020B0604020202020204" charset="0"/>
              </a:rPr>
              <a:t> principal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és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aprendre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a definir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què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és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la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violència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gènere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i saber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reconéixer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-la. Ja que es tracta de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qualsevol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mena de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violència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exercida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sobre la dona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només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pel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fet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 ser-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ho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.</a:t>
            </a:r>
            <a:br>
              <a:rPr lang="es-ES" sz="1000" dirty="0">
                <a:solidFill>
                  <a:schemeClr val="tx1"/>
                </a:solidFill>
                <a:latin typeface="Sniglet" panose="020B0604020202020204" charset="0"/>
              </a:rPr>
            </a:b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Després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del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visionat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tots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o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qualsevol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d'aquests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curts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(a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elecció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del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professorat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)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podem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reflexionar sobre el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contingut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amb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l'ajuda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 les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següents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preguntes:</a:t>
            </a:r>
            <a:br>
              <a:rPr lang="es-ES" sz="1000" dirty="0">
                <a:solidFill>
                  <a:schemeClr val="tx1"/>
                </a:solidFill>
                <a:latin typeface="Sniglet" panose="020B0604020202020204" charset="0"/>
              </a:rPr>
            </a:br>
            <a:endParaRPr lang="es-ES" sz="1000" dirty="0">
              <a:solidFill>
                <a:schemeClr val="tx1"/>
              </a:solidFill>
              <a:latin typeface="Sniglet" panose="020B060402020202020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2670741-AADC-40DD-9FAF-931BDA7E6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070" y="4749800"/>
            <a:ext cx="1218041" cy="3217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B717057-F44E-4BC9-987D-AC4388A59528}"/>
              </a:ext>
            </a:extLst>
          </p:cNvPr>
          <p:cNvSpPr txBox="1"/>
          <p:nvPr/>
        </p:nvSpPr>
        <p:spPr>
          <a:xfrm>
            <a:off x="947786" y="2565763"/>
            <a:ext cx="6543068" cy="1910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Descriure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la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situació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Quina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sensació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penseu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que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li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genera a la protagonista i a la resta de les persones que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apareixen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Penseu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que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aquestes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situacions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continuen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passant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hui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dia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?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Però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això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es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pot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considerar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violència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gènere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Tots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i totes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sabem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què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significa la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violència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gènere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Formem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part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 la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societat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i per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tant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hem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comprometre'ns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a eliminar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tot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tipus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violència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, i en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aquest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cas, tota la que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s'exerceix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cap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a les dones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Què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proposaríeu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Com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actuaríeu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si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coneguéreu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a alguna dona que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està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passant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per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aquesta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situació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?</a:t>
            </a:r>
            <a:br>
              <a:rPr lang="es-ES" sz="1000" dirty="0">
                <a:solidFill>
                  <a:schemeClr val="tx1"/>
                </a:solidFill>
                <a:latin typeface="Sniglet" panose="020B0604020202020204" charset="0"/>
              </a:rPr>
            </a:b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On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acudiríeu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a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sol·licitar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informació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i/o </a:t>
            </a:r>
            <a:r>
              <a:rPr lang="es-ES" sz="10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ajuda</a:t>
            </a:r>
            <a:r>
              <a:rPr lang="es-ES" sz="10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?</a:t>
            </a:r>
            <a:endParaRPr lang="es-ES" sz="1000" dirty="0">
              <a:solidFill>
                <a:schemeClr val="tx1"/>
              </a:solidFill>
              <a:latin typeface="Sniglet" panose="020B060402020202020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0DE81B5-907C-419E-8009-6C6203348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89" y="4768067"/>
            <a:ext cx="1275454" cy="3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49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9EE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3096228" y="1935082"/>
            <a:ext cx="2951543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600" dirty="0" err="1">
                <a:solidFill>
                  <a:schemeClr val="tx1"/>
                </a:solidFill>
              </a:rPr>
              <a:t>GRàCIeS</a:t>
            </a:r>
            <a:endParaRPr sz="6600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7990764-8852-4E69-A69D-FF2A2E37C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884" y="3440377"/>
            <a:ext cx="1218041" cy="37387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E1DF115-08C8-42B3-87C4-2251A573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073" y="1061243"/>
            <a:ext cx="1525852" cy="4491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9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CBC7F-EC62-47C3-8CBD-EBC016C4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1729">
            <a:off x="935903" y="1230508"/>
            <a:ext cx="7029878" cy="300610"/>
          </a:xfrm>
        </p:spPr>
        <p:txBody>
          <a:bodyPr/>
          <a:lstStyle/>
          <a:p>
            <a:r>
              <a:rPr lang="es-ES" dirty="0" err="1"/>
              <a:t>ACTIVItAt</a:t>
            </a:r>
            <a:r>
              <a:rPr lang="es-ES" dirty="0"/>
              <a:t>: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4391DC8-BE88-4321-8F21-54B656B61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3075" y="1127348"/>
            <a:ext cx="7026114" cy="3303588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Fer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una pancarta </a:t>
            </a: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amb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un lema en contra de la </a:t>
            </a:r>
            <a:r>
              <a:rPr lang="es-ES" sz="1400" dirty="0" err="1">
                <a:solidFill>
                  <a:srgbClr val="373737"/>
                </a:solidFill>
                <a:latin typeface="Sniglet" panose="020B0604020202020204" charset="0"/>
              </a:rPr>
              <a:t>v</a:t>
            </a: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iolència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de </a:t>
            </a:r>
            <a:r>
              <a:rPr lang="es-ES" sz="1400" dirty="0" err="1">
                <a:solidFill>
                  <a:srgbClr val="373737"/>
                </a:solidFill>
                <a:latin typeface="Sniglet" panose="020B0604020202020204" charset="0"/>
              </a:rPr>
              <a:t>g</a:t>
            </a: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ènere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, </a:t>
            </a: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dins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d'aquesta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pegarem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unes manetes de color </a:t>
            </a: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morat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amb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frases escrites per </a:t>
            </a: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l'alumnat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en contra de la </a:t>
            </a: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violència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de </a:t>
            </a: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gènere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S" sz="1050" dirty="0">
              <a:solidFill>
                <a:srgbClr val="373737"/>
              </a:solidFill>
              <a:latin typeface="Sniglet" panose="020B060402020202020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Prèviament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a </a:t>
            </a: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això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, es </a:t>
            </a: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treballarà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durant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una </a:t>
            </a: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sessió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amb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cada </a:t>
            </a: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classe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una </a:t>
            </a: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sèrie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de recursos que, a </a:t>
            </a: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continuació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, </a:t>
            </a: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oferim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i que </a:t>
            </a: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faran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de fil conductor per a </a:t>
            </a:r>
            <a:r>
              <a:rPr lang="es-ES" sz="14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realitzar</a:t>
            </a:r>
            <a:r>
              <a:rPr lang="es-ES" sz="14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la pancarta.</a:t>
            </a:r>
            <a:endParaRPr lang="es-ES" sz="2400" dirty="0">
              <a:latin typeface="Sniglet" panose="020B0604020202020204" charset="0"/>
            </a:endParaRP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A5941DBA-E545-412D-A574-66CCDF438065}"/>
              </a:ext>
            </a:extLst>
          </p:cNvPr>
          <p:cNvSpPr/>
          <p:nvPr/>
        </p:nvSpPr>
        <p:spPr>
          <a:xfrm>
            <a:off x="4434974" y="2481000"/>
            <a:ext cx="242316" cy="460817"/>
          </a:xfrm>
          <a:prstGeom prst="downArrow">
            <a:avLst/>
          </a:prstGeom>
          <a:solidFill>
            <a:srgbClr val="7030A0"/>
          </a:solidFill>
          <a:ln>
            <a:solidFill>
              <a:srgbClr val="C59EE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6C87D73-64DE-4F5B-97C8-2F3ACA69F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036" y="4808098"/>
            <a:ext cx="1218041" cy="2491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EA648FD-32F7-480D-9595-81417F104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4" y="4733551"/>
            <a:ext cx="1275454" cy="3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8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3EEF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E61122-03B6-4D10-B6F0-752664AE1D7D}"/>
              </a:ext>
            </a:extLst>
          </p:cNvPr>
          <p:cNvSpPr txBox="1"/>
          <p:nvPr/>
        </p:nvSpPr>
        <p:spPr>
          <a:xfrm>
            <a:off x="418912" y="518814"/>
            <a:ext cx="3894891" cy="19802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450"/>
              </a:spcAft>
            </a:pPr>
            <a:r>
              <a:rPr lang="es-ES" b="0" i="0" dirty="0">
                <a:solidFill>
                  <a:srgbClr val="373737"/>
                </a:solidFill>
                <a:effectLst/>
                <a:latin typeface="Helvetica Neue"/>
              </a:rPr>
              <a:t>Es </a:t>
            </a:r>
            <a:r>
              <a:rPr lang="es-ES" b="0" i="0" dirty="0" err="1">
                <a:solidFill>
                  <a:srgbClr val="373737"/>
                </a:solidFill>
                <a:effectLst/>
                <a:latin typeface="Helvetica Neue"/>
              </a:rPr>
              <a:t>reparteix</a:t>
            </a:r>
            <a:r>
              <a:rPr lang="es-ES" b="0" i="0" dirty="0">
                <a:solidFill>
                  <a:srgbClr val="373737"/>
                </a:solidFill>
                <a:effectLst/>
                <a:latin typeface="Helvetica Neue"/>
              </a:rPr>
              <a:t> una </a:t>
            </a:r>
            <a:r>
              <a:rPr lang="es-ES" b="0" i="0" dirty="0" err="1">
                <a:solidFill>
                  <a:srgbClr val="373737"/>
                </a:solidFill>
                <a:effectLst/>
                <a:latin typeface="Helvetica Neue"/>
              </a:rPr>
              <a:t>mà</a:t>
            </a:r>
            <a:r>
              <a:rPr lang="es-ES" b="0" i="0" dirty="0">
                <a:solidFill>
                  <a:srgbClr val="373737"/>
                </a:solidFill>
                <a:effectLst/>
                <a:latin typeface="Helvetica Neue"/>
              </a:rPr>
              <a:t> a cada alumne i alumna </a:t>
            </a:r>
            <a:r>
              <a:rPr lang="es-ES" b="0" i="0" dirty="0" err="1">
                <a:solidFill>
                  <a:srgbClr val="373737"/>
                </a:solidFill>
                <a:effectLst/>
                <a:latin typeface="Helvetica Neue"/>
              </a:rPr>
              <a:t>on</a:t>
            </a:r>
            <a:r>
              <a:rPr lang="es-ES" b="0" i="0" dirty="0">
                <a:solidFill>
                  <a:srgbClr val="373737"/>
                </a:solidFill>
                <a:effectLst/>
                <a:latin typeface="Helvetica Neue"/>
              </a:rPr>
              <a:t> </a:t>
            </a:r>
            <a:r>
              <a:rPr lang="es-ES" b="0" i="0" dirty="0" err="1">
                <a:solidFill>
                  <a:srgbClr val="373737"/>
                </a:solidFill>
                <a:effectLst/>
                <a:latin typeface="Helvetica Neue"/>
              </a:rPr>
              <a:t>hauran</a:t>
            </a:r>
            <a:r>
              <a:rPr lang="es-ES" b="0" i="0" dirty="0">
                <a:solidFill>
                  <a:srgbClr val="373737"/>
                </a:solidFill>
                <a:effectLst/>
                <a:latin typeface="Helvetica Neue"/>
              </a:rPr>
              <a:t> </a:t>
            </a:r>
            <a:r>
              <a:rPr lang="es-ES" b="0" i="0" dirty="0" err="1">
                <a:solidFill>
                  <a:srgbClr val="373737"/>
                </a:solidFill>
                <a:effectLst/>
                <a:latin typeface="Helvetica Neue"/>
              </a:rPr>
              <a:t>d'escriure</a:t>
            </a:r>
            <a:r>
              <a:rPr lang="es-ES" b="0" i="0" dirty="0">
                <a:solidFill>
                  <a:srgbClr val="373737"/>
                </a:solidFill>
                <a:effectLst/>
                <a:latin typeface="Helvetica Neue"/>
              </a:rPr>
              <a:t> un </a:t>
            </a:r>
            <a:r>
              <a:rPr lang="es-ES" b="0" i="0" dirty="0" err="1">
                <a:solidFill>
                  <a:srgbClr val="373737"/>
                </a:solidFill>
                <a:effectLst/>
                <a:latin typeface="Helvetica Neue"/>
              </a:rPr>
              <a:t>missatge</a:t>
            </a:r>
            <a:r>
              <a:rPr lang="es-ES" b="0" i="0" dirty="0">
                <a:solidFill>
                  <a:srgbClr val="373737"/>
                </a:solidFill>
                <a:effectLst/>
                <a:latin typeface="Helvetica Neue"/>
              </a:rPr>
              <a:t> en contra la </a:t>
            </a:r>
            <a:r>
              <a:rPr lang="es-ES" dirty="0" err="1">
                <a:solidFill>
                  <a:srgbClr val="373737"/>
                </a:solidFill>
                <a:latin typeface="Helvetica Neue"/>
              </a:rPr>
              <a:t>v</a:t>
            </a:r>
            <a:r>
              <a:rPr lang="es-ES" b="0" i="0" dirty="0" err="1">
                <a:solidFill>
                  <a:srgbClr val="373737"/>
                </a:solidFill>
                <a:effectLst/>
                <a:latin typeface="Helvetica Neue"/>
              </a:rPr>
              <a:t>iolència</a:t>
            </a:r>
            <a:r>
              <a:rPr lang="es-ES" b="0" i="0" dirty="0">
                <a:solidFill>
                  <a:srgbClr val="373737"/>
                </a:solidFill>
                <a:effectLst/>
                <a:latin typeface="Helvetica Neue"/>
              </a:rPr>
              <a:t> de </a:t>
            </a:r>
            <a:r>
              <a:rPr lang="es-ES" dirty="0" err="1">
                <a:solidFill>
                  <a:srgbClr val="373737"/>
                </a:solidFill>
                <a:latin typeface="Helvetica Neue"/>
              </a:rPr>
              <a:t>g</a:t>
            </a:r>
            <a:r>
              <a:rPr lang="es-ES" b="0" i="0" dirty="0" err="1">
                <a:solidFill>
                  <a:srgbClr val="373737"/>
                </a:solidFill>
                <a:effectLst/>
                <a:latin typeface="Helvetica Neue"/>
              </a:rPr>
              <a:t>ènere</a:t>
            </a:r>
            <a:r>
              <a:rPr lang="es-ES" b="0" i="0" dirty="0">
                <a:solidFill>
                  <a:srgbClr val="373737"/>
                </a:solidFill>
                <a:effectLst/>
                <a:latin typeface="Helvetica Neue"/>
              </a:rPr>
              <a:t>, </a:t>
            </a:r>
            <a:r>
              <a:rPr lang="es-ES" b="0" i="0" dirty="0" err="1">
                <a:solidFill>
                  <a:srgbClr val="373737"/>
                </a:solidFill>
                <a:effectLst/>
                <a:latin typeface="Helvetica Neue"/>
              </a:rPr>
              <a:t>després</a:t>
            </a:r>
            <a:r>
              <a:rPr lang="es-ES" b="0" i="0" dirty="0">
                <a:solidFill>
                  <a:srgbClr val="373737"/>
                </a:solidFill>
                <a:effectLst/>
                <a:latin typeface="Helvetica Neue"/>
              </a:rPr>
              <a:t> </a:t>
            </a:r>
            <a:r>
              <a:rPr lang="es-ES" b="0" i="0" dirty="0" err="1">
                <a:solidFill>
                  <a:srgbClr val="373737"/>
                </a:solidFill>
                <a:effectLst/>
                <a:latin typeface="Helvetica Neue"/>
              </a:rPr>
              <a:t>d'haver</a:t>
            </a:r>
            <a:r>
              <a:rPr lang="es-ES" b="0" i="0" dirty="0">
                <a:solidFill>
                  <a:srgbClr val="373737"/>
                </a:solidFill>
                <a:effectLst/>
                <a:latin typeface="Helvetica Neue"/>
              </a:rPr>
              <a:t> </a:t>
            </a:r>
            <a:r>
              <a:rPr lang="es-ES" b="0" i="0" dirty="0" err="1">
                <a:solidFill>
                  <a:srgbClr val="373737"/>
                </a:solidFill>
                <a:effectLst/>
                <a:latin typeface="Helvetica Neue"/>
              </a:rPr>
              <a:t>treballat</a:t>
            </a:r>
            <a:r>
              <a:rPr lang="es-ES" b="0" i="0" dirty="0">
                <a:solidFill>
                  <a:srgbClr val="373737"/>
                </a:solidFill>
                <a:effectLst/>
                <a:latin typeface="Helvetica Neue"/>
              </a:rPr>
              <a:t> en </a:t>
            </a:r>
            <a:r>
              <a:rPr lang="es-ES" b="0" i="0" dirty="0" err="1">
                <a:solidFill>
                  <a:srgbClr val="373737"/>
                </a:solidFill>
                <a:effectLst/>
                <a:latin typeface="Helvetica Neue"/>
              </a:rPr>
              <a:t>classe</a:t>
            </a:r>
            <a:r>
              <a:rPr lang="es-ES" b="0" i="0" dirty="0">
                <a:solidFill>
                  <a:srgbClr val="373737"/>
                </a:solidFill>
                <a:effectLst/>
                <a:latin typeface="Helvetica Neue"/>
              </a:rPr>
              <a:t> el </a:t>
            </a:r>
            <a:r>
              <a:rPr lang="es-ES" b="0" i="0" dirty="0" err="1">
                <a:solidFill>
                  <a:srgbClr val="373737"/>
                </a:solidFill>
                <a:effectLst/>
                <a:latin typeface="Helvetica Neue"/>
              </a:rPr>
              <a:t>significat</a:t>
            </a:r>
            <a:r>
              <a:rPr lang="es-ES" b="0" i="0" dirty="0">
                <a:solidFill>
                  <a:srgbClr val="373737"/>
                </a:solidFill>
                <a:effectLst/>
                <a:latin typeface="Helvetica Neue"/>
              </a:rPr>
              <a:t> del </a:t>
            </a:r>
            <a:r>
              <a:rPr lang="es-ES" b="0" i="0" dirty="0" err="1">
                <a:solidFill>
                  <a:srgbClr val="373737"/>
                </a:solidFill>
                <a:effectLst/>
                <a:latin typeface="Helvetica Neue"/>
              </a:rPr>
              <a:t>concepte</a:t>
            </a:r>
            <a:r>
              <a:rPr lang="es-ES" sz="2000" b="0" i="0" dirty="0">
                <a:solidFill>
                  <a:srgbClr val="373737"/>
                </a:solidFill>
                <a:effectLst/>
                <a:latin typeface="Helvetica Neue"/>
              </a:rPr>
              <a:t>.</a:t>
            </a:r>
          </a:p>
          <a:p>
            <a:pPr marL="285750" lvl="2" indent="-285750" algn="just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ES" sz="1300" b="0" i="0" dirty="0">
                <a:solidFill>
                  <a:srgbClr val="373737"/>
                </a:solidFill>
                <a:effectLst/>
                <a:latin typeface="Helvetica Neue"/>
              </a:rPr>
              <a:t>En el cas </a:t>
            </a:r>
            <a:r>
              <a:rPr lang="es-ES" sz="1300" b="0" i="0" dirty="0" err="1">
                <a:solidFill>
                  <a:srgbClr val="373737"/>
                </a:solidFill>
                <a:effectLst/>
                <a:latin typeface="Helvetica Neue"/>
              </a:rPr>
              <a:t>d'infantil</a:t>
            </a:r>
            <a:r>
              <a:rPr lang="es-ES" sz="1300" b="0" i="0" dirty="0">
                <a:solidFill>
                  <a:srgbClr val="373737"/>
                </a:solidFill>
                <a:effectLst/>
                <a:latin typeface="Helvetica Neue"/>
              </a:rPr>
              <a:t> es pinta.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2056" name="Picture 8" descr="Fichas de infantil para colorear y recortar - Escuela en la nube">
            <a:extLst>
              <a:ext uri="{FF2B5EF4-FFF2-40B4-BE49-F238E27FC236}">
                <a16:creationId xmlns:a16="http://schemas.microsoft.com/office/drawing/2014/main" id="{9102CCB1-D3D9-4C2C-BD99-B02AF95EF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6577" y="438752"/>
            <a:ext cx="1835793" cy="198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chas de infantil para colorear y recortar - Escuela en la nube">
            <a:extLst>
              <a:ext uri="{FF2B5EF4-FFF2-40B4-BE49-F238E27FC236}">
                <a16:creationId xmlns:a16="http://schemas.microsoft.com/office/drawing/2014/main" id="{AE8E8838-F705-4579-8D9E-02725637E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6197" y="1390419"/>
            <a:ext cx="1137986" cy="122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ichas de infantil para colorear y recortar - Escuela en la nube">
            <a:extLst>
              <a:ext uri="{FF2B5EF4-FFF2-40B4-BE49-F238E27FC236}">
                <a16:creationId xmlns:a16="http://schemas.microsoft.com/office/drawing/2014/main" id="{39181840-6058-4196-8161-F45121706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2282" y="3455399"/>
            <a:ext cx="1028591" cy="11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chas de infantil para colorear y recortar - Escuela en la nube">
            <a:extLst>
              <a:ext uri="{FF2B5EF4-FFF2-40B4-BE49-F238E27FC236}">
                <a16:creationId xmlns:a16="http://schemas.microsoft.com/office/drawing/2014/main" id="{85687E0C-E228-4941-BA7A-7253E3181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0056" y="3034408"/>
            <a:ext cx="1218041" cy="131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Fichas de infantil para colorear y recortar - Escuela en la nube">
            <a:extLst>
              <a:ext uri="{FF2B5EF4-FFF2-40B4-BE49-F238E27FC236}">
                <a16:creationId xmlns:a16="http://schemas.microsoft.com/office/drawing/2014/main" id="{1F36884F-0A6F-42AC-B013-EB40D71ED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3426" y="2617970"/>
            <a:ext cx="684463" cy="73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Fichas de infantil para colorear y recortar - Escuela en la nube">
            <a:extLst>
              <a:ext uri="{FF2B5EF4-FFF2-40B4-BE49-F238E27FC236}">
                <a16:creationId xmlns:a16="http://schemas.microsoft.com/office/drawing/2014/main" id="{4AEF6418-2C0C-4AD0-AFFE-C8AB183B4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10789">
            <a:off x="1215393" y="2907096"/>
            <a:ext cx="1867012" cy="201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41805D0A-A5D7-4D57-8ED3-B8C2C98FBD6A}"/>
              </a:ext>
            </a:extLst>
          </p:cNvPr>
          <p:cNvSpPr txBox="1"/>
          <p:nvPr/>
        </p:nvSpPr>
        <p:spPr>
          <a:xfrm rot="20125750">
            <a:off x="1831180" y="3881011"/>
            <a:ext cx="916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Que </a:t>
            </a:r>
            <a:r>
              <a:rPr lang="es-ES" sz="1050" b="1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ningú</a:t>
            </a:r>
            <a:r>
              <a:rPr lang="es-ES" sz="105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50" b="1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s'emporte</a:t>
            </a:r>
            <a:r>
              <a:rPr lang="es-ES" sz="105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el </a:t>
            </a:r>
            <a:r>
              <a:rPr lang="es-ES" sz="1050" b="1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teu</a:t>
            </a:r>
            <a:r>
              <a:rPr lang="es-ES" sz="105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050" b="1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somriure</a:t>
            </a:r>
            <a:r>
              <a:rPr lang="es-ES" sz="105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!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iglet" panose="020B060402020202020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36B37D-FBD9-456E-845A-00E01870D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781" y="4736851"/>
            <a:ext cx="1142589" cy="35071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29313EB-07E3-4441-BC76-E21E998D8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7" y="4700759"/>
            <a:ext cx="1227667" cy="35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8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3EEF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Fichas de infantil para colorear y recortar - Escuela en la nube">
            <a:extLst>
              <a:ext uri="{FF2B5EF4-FFF2-40B4-BE49-F238E27FC236}">
                <a16:creationId xmlns:a16="http://schemas.microsoft.com/office/drawing/2014/main" id="{4AEF6418-2C0C-4AD0-AFFE-C8AB183B4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85131">
            <a:off x="1562969" y="294308"/>
            <a:ext cx="5635030" cy="448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36B37D-FBD9-456E-845A-00E01870D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329" y="4589815"/>
            <a:ext cx="1218041" cy="37387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29313EB-07E3-4441-BC76-E21E998D8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7" y="4700759"/>
            <a:ext cx="1227667" cy="35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9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EF8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F22AD54-9745-412D-956B-F8C869337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446" y="4779543"/>
            <a:ext cx="1218041" cy="30950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CF9448-D07E-4EDD-A5F4-2830705F3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33" y="262467"/>
            <a:ext cx="8280400" cy="44287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C1CAD42-37DC-4EE4-9F2B-8BACD0790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4" y="4733551"/>
            <a:ext cx="1275454" cy="3754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9EE2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xfrm rot="161729">
            <a:off x="791066" y="922563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 err="1">
                <a:solidFill>
                  <a:srgbClr val="373737"/>
                </a:solidFill>
                <a:latin typeface="Bangers" panose="020B0604020202020204" charset="0"/>
              </a:rPr>
              <a:t>Q</a:t>
            </a:r>
            <a:r>
              <a:rPr lang="es-ES" sz="3200" b="0" i="0" dirty="0" err="1">
                <a:solidFill>
                  <a:srgbClr val="373737"/>
                </a:solidFill>
                <a:effectLst/>
                <a:latin typeface="Bangers" panose="020B0604020202020204" charset="0"/>
              </a:rPr>
              <a:t>uè</a:t>
            </a:r>
            <a:r>
              <a:rPr lang="es-ES" sz="3200" b="0" i="0" dirty="0">
                <a:solidFill>
                  <a:srgbClr val="373737"/>
                </a:solidFill>
                <a:effectLst/>
                <a:latin typeface="Bangers" panose="020B0604020202020204" charset="0"/>
              </a:rPr>
              <a:t> </a:t>
            </a:r>
            <a:r>
              <a:rPr lang="es-ES" sz="3200" b="0" i="0" dirty="0" err="1">
                <a:solidFill>
                  <a:srgbClr val="373737"/>
                </a:solidFill>
                <a:effectLst/>
                <a:latin typeface="Bangers" panose="020B0604020202020204" charset="0"/>
              </a:rPr>
              <a:t>us</a:t>
            </a:r>
            <a:r>
              <a:rPr lang="es-ES" sz="3200" b="0" i="0" dirty="0">
                <a:solidFill>
                  <a:srgbClr val="373737"/>
                </a:solidFill>
                <a:effectLst/>
                <a:latin typeface="Bangers" panose="020B0604020202020204" charset="0"/>
              </a:rPr>
              <a:t> </a:t>
            </a:r>
            <a:r>
              <a:rPr lang="es-ES" sz="3200" b="0" i="0" dirty="0" err="1">
                <a:solidFill>
                  <a:srgbClr val="373737"/>
                </a:solidFill>
                <a:effectLst/>
                <a:latin typeface="Bangers" panose="020B0604020202020204" charset="0"/>
              </a:rPr>
              <a:t>proposem</a:t>
            </a:r>
            <a:r>
              <a:rPr lang="es-ES" sz="3200" b="0" i="0" dirty="0">
                <a:solidFill>
                  <a:srgbClr val="373737"/>
                </a:solidFill>
                <a:effectLst/>
                <a:latin typeface="Bangers" panose="020B0604020202020204" charset="0"/>
              </a:rPr>
              <a:t>?</a:t>
            </a:r>
            <a:endParaRPr sz="3200" dirty="0">
              <a:latin typeface="Bangers" panose="020B0604020202020204" charset="0"/>
            </a:endParaRPr>
          </a:p>
        </p:txBody>
      </p:sp>
      <p:sp>
        <p:nvSpPr>
          <p:cNvPr id="217" name="Google Shape;217;p27"/>
          <p:cNvSpPr/>
          <p:nvPr/>
        </p:nvSpPr>
        <p:spPr>
          <a:xfrm rot="-152142">
            <a:off x="1333737" y="2118974"/>
            <a:ext cx="2264818" cy="1840197"/>
          </a:xfrm>
          <a:prstGeom prst="homePlate">
            <a:avLst>
              <a:gd name="adj" fmla="val 30129"/>
            </a:avLst>
          </a:prstGeom>
          <a:solidFill>
            <a:schemeClr val="accent6">
              <a:lumMod val="60000"/>
              <a:lumOff val="40000"/>
            </a:schemeClr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niglet"/>
                <a:ea typeface="Sniglet"/>
                <a:cs typeface="Sniglet"/>
                <a:sym typeface="Sniglet"/>
              </a:rPr>
              <a:t> Infantil	</a:t>
            </a:r>
            <a:endParaRPr sz="1800" dirty="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8" name="Google Shape;218;p27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92D05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Primer</a:t>
            </a:r>
            <a:br>
              <a:rPr lang="es-ES" sz="1800" dirty="0">
                <a:latin typeface="Sniglet" panose="020B0604020202020204" charset="0"/>
              </a:rPr>
            </a:br>
            <a:r>
              <a:rPr lang="es-ES" sz="18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i </a:t>
            </a:r>
            <a:r>
              <a:rPr lang="es-ES" sz="1800" dirty="0" err="1">
                <a:solidFill>
                  <a:srgbClr val="373737"/>
                </a:solidFill>
                <a:latin typeface="Sniglet" panose="020B0604020202020204" charset="0"/>
              </a:rPr>
              <a:t>S</a:t>
            </a:r>
            <a:r>
              <a:rPr lang="es-ES" sz="18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egon</a:t>
            </a:r>
            <a:r>
              <a:rPr lang="es-ES" sz="18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Cicle</a:t>
            </a:r>
            <a:endParaRPr dirty="0">
              <a:latin typeface="Sniglet" panose="020B0604020202020204" charset="0"/>
              <a:ea typeface="Sniglet"/>
              <a:cs typeface="Sniglet"/>
              <a:sym typeface="Sniglet"/>
            </a:endParaRPr>
          </a:p>
        </p:txBody>
      </p:sp>
      <p:sp>
        <p:nvSpPr>
          <p:cNvPr id="219" name="Google Shape;219;p27"/>
          <p:cNvSpPr/>
          <p:nvPr/>
        </p:nvSpPr>
        <p:spPr>
          <a:xfrm rot="-151954">
            <a:off x="5301410" y="1897683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latin typeface="Sniglet"/>
                <a:ea typeface="Sniglet"/>
                <a:cs typeface="Sniglet"/>
                <a:sym typeface="Sniglet"/>
              </a:rPr>
              <a:t>T</a:t>
            </a:r>
            <a:r>
              <a:rPr lang="en" sz="1800" dirty="0">
                <a:latin typeface="Sniglet"/>
                <a:ea typeface="Sniglet"/>
                <a:cs typeface="Sniglet"/>
                <a:sym typeface="Sniglet"/>
              </a:rPr>
              <a:t>ercer Cicle</a:t>
            </a:r>
            <a:endParaRPr sz="1800" dirty="0"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A4D9482-3C57-4D72-8C36-5F1242464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262" y="4769624"/>
            <a:ext cx="1218041" cy="3076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8EF3364-7868-4828-A8EB-FDB2D28E1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88" y="4758454"/>
            <a:ext cx="1275454" cy="3754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9EE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47225A50-AAB4-4BF0-8AA4-3941CECB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938" y="621185"/>
            <a:ext cx="7029878" cy="760139"/>
          </a:xfrm>
        </p:spPr>
        <p:txBody>
          <a:bodyPr/>
          <a:lstStyle/>
          <a:p>
            <a:r>
              <a:rPr lang="es-ES" dirty="0" err="1"/>
              <a:t>iNFANTIL</a:t>
            </a:r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67FB462-92EE-41AC-A0B6-0DC00396C745}"/>
              </a:ext>
            </a:extLst>
          </p:cNvPr>
          <p:cNvSpPr txBox="1"/>
          <p:nvPr/>
        </p:nvSpPr>
        <p:spPr>
          <a:xfrm>
            <a:off x="962275" y="1317973"/>
            <a:ext cx="6862210" cy="1021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Veure</a:t>
            </a:r>
            <a:r>
              <a:rPr lang="es-ES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el </a:t>
            </a:r>
            <a:r>
              <a:rPr lang="es-ES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següent</a:t>
            </a:r>
            <a:r>
              <a:rPr lang="es-ES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vídeo i comentar </a:t>
            </a:r>
            <a:r>
              <a:rPr lang="es-ES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amb</a:t>
            </a:r>
            <a:r>
              <a:rPr lang="es-ES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</a:t>
            </a:r>
            <a:r>
              <a:rPr lang="es-ES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l'alumnat</a:t>
            </a:r>
            <a:r>
              <a:rPr lang="es-ES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el </a:t>
            </a:r>
            <a:r>
              <a:rPr lang="es-ES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seu</a:t>
            </a:r>
            <a:r>
              <a:rPr lang="es-ES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</a:t>
            </a:r>
            <a:r>
              <a:rPr lang="es-ES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contingut</a:t>
            </a:r>
            <a:r>
              <a:rPr lang="es-ES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i el </a:t>
            </a:r>
            <a:r>
              <a:rPr lang="es-ES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missatge</a:t>
            </a:r>
            <a:r>
              <a:rPr lang="es-ES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que </a:t>
            </a:r>
            <a:r>
              <a:rPr lang="es-ES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vol</a:t>
            </a:r>
            <a:r>
              <a:rPr lang="es-ES" dirty="0">
                <a:solidFill>
                  <a:srgbClr val="373737"/>
                </a:solidFill>
                <a:latin typeface="Sniglet" panose="020B0604020202020204" charset="0"/>
              </a:rPr>
              <a:t> </a:t>
            </a:r>
            <a:r>
              <a:rPr lang="es-ES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donar.</a:t>
            </a:r>
            <a:br>
              <a:rPr lang="es-ES" dirty="0">
                <a:latin typeface="Sniglet" panose="020B0604020202020204" charset="0"/>
              </a:rPr>
            </a:br>
            <a:r>
              <a:rPr lang="es-ES" dirty="0">
                <a:latin typeface="Sniglet" panose="020B0604020202020204" charset="0"/>
              </a:rPr>
              <a:t>  </a:t>
            </a:r>
            <a:endParaRPr lang="es-ES" sz="1200" dirty="0">
              <a:latin typeface="Sniglet" panose="020B0604020202020204" charset="0"/>
              <a:ea typeface="Bangers"/>
              <a:cs typeface="Bangers"/>
              <a:sym typeface="Banger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8A27EE4-2577-4917-B379-F04CF699239E}"/>
              </a:ext>
            </a:extLst>
          </p:cNvPr>
          <p:cNvSpPr/>
          <p:nvPr/>
        </p:nvSpPr>
        <p:spPr>
          <a:xfrm>
            <a:off x="1086769" y="2616178"/>
            <a:ext cx="6970461" cy="9735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iglet" panose="020B0604020202020204" charset="0"/>
              </a:rPr>
              <a:t>MON EL DRAGÓN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iglet" panose="020B0604020202020204" charset="0"/>
            </a:endParaRPr>
          </a:p>
          <a:p>
            <a:pPr algn="ctr">
              <a:lnSpc>
                <a:spcPct val="150000"/>
              </a:lnSpc>
            </a:pPr>
            <a:r>
              <a:rPr lang="es-ES" i="1" dirty="0">
                <a:latin typeface="Sniglet" panose="020B0604020202020204" charset="0"/>
              </a:rPr>
              <a:t>Educación para la igualdad.</a:t>
            </a:r>
          </a:p>
          <a:p>
            <a:pPr algn="ctr">
              <a:lnSpc>
                <a:spcPct val="150000"/>
              </a:lnSpc>
            </a:pPr>
            <a:r>
              <a:rPr lang="es-ES" i="1" dirty="0">
                <a:latin typeface="Sniglet" panose="020B0604020202020204" charset="0"/>
              </a:rPr>
              <a:t> El amor une a las personas</a:t>
            </a:r>
            <a:r>
              <a:rPr lang="es-ES" sz="1000" i="1" dirty="0">
                <a:latin typeface="Sniglet" panose="020B0604020202020204" charset="0"/>
              </a:rPr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C3E350F-A507-45AC-8211-818EF0323430}"/>
              </a:ext>
            </a:extLst>
          </p:cNvPr>
          <p:cNvSpPr txBox="1"/>
          <p:nvPr/>
        </p:nvSpPr>
        <p:spPr>
          <a:xfrm>
            <a:off x="2627453" y="4142377"/>
            <a:ext cx="4168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latin typeface="Sniglet" panose="020B0604020202020204" charset="0"/>
              </a:rPr>
              <a:t>https://www.youtube.com/watch?v=EUUKp0wpRt0&amp;t=12s</a:t>
            </a:r>
          </a:p>
        </p:txBody>
      </p:sp>
      <p:pic>
        <p:nvPicPr>
          <p:cNvPr id="19" name="Gráfico 18" descr="Mano con dedo índice apuntando a la derecha contorno">
            <a:extLst>
              <a:ext uri="{FF2B5EF4-FFF2-40B4-BE49-F238E27FC236}">
                <a16:creationId xmlns:a16="http://schemas.microsoft.com/office/drawing/2014/main" id="{7E6B3796-0CEB-4EAA-A4F0-672510F3F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491200" y="3740022"/>
            <a:ext cx="353516" cy="353516"/>
          </a:xfrm>
          <a:prstGeom prst="rect">
            <a:avLst/>
          </a:prstGeom>
        </p:spPr>
      </p:pic>
      <p:pic>
        <p:nvPicPr>
          <p:cNvPr id="20" name="Picture 2" descr="Inicio - Conoce a Mon">
            <a:extLst>
              <a:ext uri="{FF2B5EF4-FFF2-40B4-BE49-F238E27FC236}">
                <a16:creationId xmlns:a16="http://schemas.microsoft.com/office/drawing/2014/main" id="{1A4AFDB0-0879-4ACE-ADA1-303941642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11" y="3666300"/>
            <a:ext cx="678948" cy="76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uentos, historias y canciones al ritmo de Mon el Dragón - Cadena Dial">
            <a:extLst>
              <a:ext uri="{FF2B5EF4-FFF2-40B4-BE49-F238E27FC236}">
                <a16:creationId xmlns:a16="http://schemas.microsoft.com/office/drawing/2014/main" id="{485E7A7C-E8FC-496A-A051-0C2DFCF6E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74" y="3685482"/>
            <a:ext cx="1013922" cy="925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D2CF278-7B02-4961-A490-B2D2785C4B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2411" y="4797775"/>
            <a:ext cx="1218041" cy="27388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7104DEF-9538-4AB3-9ED9-08372B64C9C4}"/>
              </a:ext>
            </a:extLst>
          </p:cNvPr>
          <p:cNvSpPr txBox="1"/>
          <p:nvPr/>
        </p:nvSpPr>
        <p:spPr>
          <a:xfrm>
            <a:off x="962275" y="209176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Es </a:t>
            </a:r>
            <a:r>
              <a:rPr lang="es-ES" sz="11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reparteix</a:t>
            </a:r>
            <a:r>
              <a:rPr lang="es-ES" sz="11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una </a:t>
            </a:r>
            <a:r>
              <a:rPr lang="es-ES" sz="11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mà</a:t>
            </a:r>
            <a:r>
              <a:rPr lang="es-ES" sz="11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per </a:t>
            </a:r>
            <a:r>
              <a:rPr lang="es-ES" sz="1100" b="0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xiquet</a:t>
            </a:r>
            <a:r>
              <a:rPr lang="es-ES" sz="1100" b="0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/a per a pintar-les.</a:t>
            </a:r>
            <a:endParaRPr lang="es-ES" sz="1100" dirty="0">
              <a:latin typeface="Sniglet" panose="020B060402020202020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6BDF830-1758-4127-A395-3DEF09319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548" y="4768067"/>
            <a:ext cx="1275454" cy="3754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9EE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47225A50-AAB4-4BF0-8AA4-3941CECB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1729">
            <a:off x="3901077" y="34183"/>
            <a:ext cx="1468016" cy="607018"/>
          </a:xfrm>
        </p:spPr>
        <p:txBody>
          <a:bodyPr/>
          <a:lstStyle/>
          <a:p>
            <a:r>
              <a:rPr lang="es-ES" sz="2400" dirty="0" err="1"/>
              <a:t>iNFANTIL</a:t>
            </a:r>
            <a:r>
              <a:rPr lang="es-ES" sz="2400" dirty="0"/>
              <a:t>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8A27EE4-2577-4917-B379-F04CF699239E}"/>
              </a:ext>
            </a:extLst>
          </p:cNvPr>
          <p:cNvSpPr/>
          <p:nvPr/>
        </p:nvSpPr>
        <p:spPr>
          <a:xfrm>
            <a:off x="878931" y="1131636"/>
            <a:ext cx="7057848" cy="9735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Preguntes per a </a:t>
            </a:r>
            <a:r>
              <a:rPr lang="es-ES" sz="16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treballar</a:t>
            </a:r>
            <a:r>
              <a:rPr lang="es-ES" sz="16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el </a:t>
            </a:r>
            <a:r>
              <a:rPr lang="es-ES" sz="16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contingut</a:t>
            </a:r>
            <a:r>
              <a:rPr lang="es-ES" sz="16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del vídeo:</a:t>
            </a:r>
            <a:br>
              <a:rPr lang="es-ES" sz="1600" dirty="0">
                <a:solidFill>
                  <a:schemeClr val="tx1"/>
                </a:solidFill>
                <a:latin typeface="Sniglet" panose="020B0604020202020204" charset="0"/>
              </a:rPr>
            </a:br>
            <a:br>
              <a:rPr lang="es-ES" dirty="0">
                <a:latin typeface="Sniglet" panose="020B0604020202020204" charset="0"/>
              </a:rPr>
            </a:b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iglet" panose="020B0604020202020204" charset="0"/>
            </a:endParaRPr>
          </a:p>
        </p:txBody>
      </p:sp>
      <p:pic>
        <p:nvPicPr>
          <p:cNvPr id="20" name="Picture 2" descr="Inicio - Conoce a Mon">
            <a:extLst>
              <a:ext uri="{FF2B5EF4-FFF2-40B4-BE49-F238E27FC236}">
                <a16:creationId xmlns:a16="http://schemas.microsoft.com/office/drawing/2014/main" id="{1A4AFDB0-0879-4ACE-ADA1-303941642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958959"/>
            <a:ext cx="859501" cy="97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BB80646-C51F-42D2-93C5-881287F3E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650" y="4792132"/>
            <a:ext cx="1218041" cy="3175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35F0AC0-DD8D-43E2-99C8-D15877C0CDF0}"/>
              </a:ext>
            </a:extLst>
          </p:cNvPr>
          <p:cNvSpPr txBox="1"/>
          <p:nvPr/>
        </p:nvSpPr>
        <p:spPr>
          <a:xfrm>
            <a:off x="963871" y="1766461"/>
            <a:ext cx="6972908" cy="2314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Qui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és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Mon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Qui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és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Galatea?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Què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li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passa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a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Mon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Penseu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que encara que Galatea siga la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seua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nova amiga i la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vulga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molt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ella ha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d'estar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sempre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amb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ell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Què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li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diríeu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a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Mon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per a que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entenguera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que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els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i les amigues encara que es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vulguen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molt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no poden estar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sempre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junts</a:t>
            </a:r>
            <a:r>
              <a:rPr lang="es-ES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i juntes</a:t>
            </a:r>
            <a:r>
              <a:rPr lang="es-ES" b="0" i="0" dirty="0">
                <a:solidFill>
                  <a:schemeClr val="tx1"/>
                </a:solidFill>
                <a:effectLst/>
                <a:latin typeface="+mn-lt"/>
              </a:rPr>
              <a:t>?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7DCD54B-4219-49B9-80B4-236063362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7" y="4763165"/>
            <a:ext cx="1275454" cy="3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7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9EE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842944" y="906555"/>
            <a:ext cx="7029878" cy="5781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PRIMER Y </a:t>
            </a:r>
            <a:r>
              <a:rPr lang="es-ES" dirty="0" err="1"/>
              <a:t>Segon</a:t>
            </a:r>
            <a:r>
              <a:rPr lang="en" dirty="0"/>
              <a:t> cicle</a:t>
            </a:r>
            <a:endParaRPr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C17630-8D72-46AB-8DC9-589CD02AB163}"/>
              </a:ext>
            </a:extLst>
          </p:cNvPr>
          <p:cNvSpPr txBox="1"/>
          <p:nvPr/>
        </p:nvSpPr>
        <p:spPr>
          <a:xfrm>
            <a:off x="892053" y="1393158"/>
            <a:ext cx="6931659" cy="1388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Proposem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aquest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conte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infantil per a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aprofundir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en la 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prevenció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 la </a:t>
            </a:r>
            <a:r>
              <a:rPr lang="es-ES" sz="1200" dirty="0" err="1">
                <a:solidFill>
                  <a:schemeClr val="tx1"/>
                </a:solidFill>
                <a:latin typeface="Sniglet" panose="020B0604020202020204" charset="0"/>
              </a:rPr>
              <a:t>v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iolència</a:t>
            </a:r>
            <a:r>
              <a:rPr lang="es-ES" sz="12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 de </a:t>
            </a:r>
            <a:r>
              <a:rPr lang="es-ES" sz="1200" dirty="0" err="1">
                <a:solidFill>
                  <a:schemeClr val="tx1"/>
                </a:solidFill>
                <a:latin typeface="Sniglet" panose="020B0604020202020204" charset="0"/>
              </a:rPr>
              <a:t>g</a:t>
            </a:r>
            <a:r>
              <a:rPr lang="es-ES" sz="1200" b="0" i="0" dirty="0" err="1">
                <a:solidFill>
                  <a:schemeClr val="tx1"/>
                </a:solidFill>
                <a:effectLst/>
                <a:latin typeface="Sniglet" panose="020B0604020202020204" charset="0"/>
              </a:rPr>
              <a:t>ènere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Sniglet" panose="020B0604020202020204" charset="0"/>
              </a:rPr>
              <a:t>:</a:t>
            </a:r>
            <a:endParaRPr lang="es-ES" sz="1100" b="0" i="1" dirty="0">
              <a:solidFill>
                <a:schemeClr val="tx1"/>
              </a:solidFill>
              <a:effectLst/>
              <a:latin typeface="Sniglet" panose="020B0604020202020204" charset="0"/>
            </a:endParaRPr>
          </a:p>
          <a:p>
            <a:pPr algn="ctr">
              <a:lnSpc>
                <a:spcPct val="200000"/>
              </a:lnSpc>
            </a:pPr>
            <a:r>
              <a:rPr lang="es-ES" sz="1600" i="1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r>
              <a:rPr lang="es-ES" sz="1600" b="1" i="1" dirty="0">
                <a:solidFill>
                  <a:schemeClr val="tx1"/>
                </a:solidFill>
                <a:latin typeface="Sniglet" panose="020B0604020202020204" charset="0"/>
              </a:rPr>
              <a:t>Arturo y Clementina </a:t>
            </a:r>
            <a:r>
              <a:rPr lang="es-ES" sz="1600" b="1" dirty="0">
                <a:solidFill>
                  <a:schemeClr val="tx1"/>
                </a:solidFill>
                <a:latin typeface="Sniglet" panose="020B0604020202020204" charset="0"/>
              </a:rPr>
              <a:t>de Adela Turín.</a:t>
            </a:r>
          </a:p>
          <a:p>
            <a:pPr algn="ctr">
              <a:lnSpc>
                <a:spcPct val="200000"/>
              </a:lnSpc>
            </a:pPr>
            <a:r>
              <a:rPr lang="es-ES" dirty="0">
                <a:latin typeface="Sniglet" panose="020B0604020202020204" charset="0"/>
              </a:rPr>
              <a:t>       http://carei.es/wp-content/uploads/arturo_clementinaI.pdf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6DCB17-F72F-4981-A0B6-08298B43C1F3}"/>
              </a:ext>
            </a:extLst>
          </p:cNvPr>
          <p:cNvSpPr txBox="1"/>
          <p:nvPr/>
        </p:nvSpPr>
        <p:spPr>
          <a:xfrm>
            <a:off x="1651484" y="2890823"/>
            <a:ext cx="5706532" cy="1460464"/>
          </a:xfrm>
          <a:prstGeom prst="rect">
            <a:avLst/>
          </a:prstGeom>
          <a:noFill/>
          <a:ln w="38100" cap="flat" cmpd="sng" algn="ctr">
            <a:solidFill>
              <a:srgbClr val="C59EE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s-ES" sz="1100" b="1" i="0" dirty="0">
              <a:solidFill>
                <a:srgbClr val="373737"/>
              </a:solidFill>
              <a:effectLst/>
              <a:latin typeface="Helvetica Neue"/>
            </a:endParaRPr>
          </a:p>
          <a:p>
            <a:pPr algn="ctr">
              <a:lnSpc>
                <a:spcPct val="150000"/>
              </a:lnSpc>
            </a:pPr>
            <a:r>
              <a:rPr lang="es-ES" sz="110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Una vegada </a:t>
            </a:r>
            <a:r>
              <a:rPr lang="es-ES" sz="1100" b="1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s'hagen</a:t>
            </a:r>
            <a:r>
              <a:rPr lang="es-ES" sz="110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100" b="1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tret</a:t>
            </a:r>
            <a:r>
              <a:rPr lang="es-ES" sz="110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les </a:t>
            </a:r>
            <a:r>
              <a:rPr lang="es-ES" sz="1100" b="1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conclusions</a:t>
            </a:r>
            <a:r>
              <a:rPr lang="es-ES" sz="110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del </a:t>
            </a:r>
            <a:r>
              <a:rPr lang="es-ES" sz="1100" b="1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conte</a:t>
            </a:r>
            <a:r>
              <a:rPr lang="es-ES" sz="110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:</a:t>
            </a:r>
            <a:br>
              <a:rPr lang="es-ES" sz="1100" b="1" dirty="0">
                <a:latin typeface="Sniglet" panose="020B0604020202020204" charset="0"/>
              </a:rPr>
            </a:br>
            <a:r>
              <a:rPr lang="es-ES" sz="110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Es </a:t>
            </a:r>
            <a:r>
              <a:rPr lang="es-ES" sz="1100" b="1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reparteixen</a:t>
            </a:r>
            <a:r>
              <a:rPr lang="es-ES" sz="110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les </a:t>
            </a:r>
            <a:r>
              <a:rPr lang="es-ES" sz="1100" b="1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mans</a:t>
            </a:r>
            <a:r>
              <a:rPr lang="es-ES" sz="110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, es retallen i </a:t>
            </a:r>
            <a:r>
              <a:rPr lang="es-ES" sz="1100" b="1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s'escriu</a:t>
            </a:r>
            <a:r>
              <a:rPr lang="es-ES" sz="110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el </a:t>
            </a:r>
            <a:r>
              <a:rPr lang="es-ES" sz="1100" b="1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missatge</a:t>
            </a:r>
            <a:r>
              <a:rPr lang="es-ES" sz="110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contra la </a:t>
            </a:r>
            <a:r>
              <a:rPr lang="es-ES" sz="1100" b="1" dirty="0" err="1">
                <a:solidFill>
                  <a:srgbClr val="373737"/>
                </a:solidFill>
                <a:latin typeface="Sniglet" panose="020B0604020202020204" charset="0"/>
              </a:rPr>
              <a:t>v</a:t>
            </a:r>
            <a:r>
              <a:rPr lang="es-ES" sz="1100" b="1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iolència</a:t>
            </a:r>
            <a:r>
              <a:rPr lang="es-ES" sz="110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de </a:t>
            </a:r>
            <a:r>
              <a:rPr lang="es-ES" sz="1100" b="1" dirty="0" err="1">
                <a:solidFill>
                  <a:srgbClr val="373737"/>
                </a:solidFill>
                <a:latin typeface="Sniglet" panose="020B0604020202020204" charset="0"/>
              </a:rPr>
              <a:t>g</a:t>
            </a:r>
            <a:r>
              <a:rPr lang="es-ES" sz="1100" b="1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ènere</a:t>
            </a:r>
            <a:r>
              <a:rPr lang="es-ES" sz="110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, </a:t>
            </a:r>
            <a:r>
              <a:rPr lang="es-ES" sz="1100" b="1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segons</a:t>
            </a:r>
            <a:r>
              <a:rPr lang="es-ES" sz="110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el que </a:t>
            </a:r>
            <a:r>
              <a:rPr lang="es-ES" sz="1100" b="1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haja</a:t>
            </a:r>
            <a:r>
              <a:rPr lang="es-ES" sz="110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</a:t>
            </a:r>
            <a:r>
              <a:rPr lang="es-ES" sz="1100" b="1" i="0" dirty="0" err="1">
                <a:solidFill>
                  <a:srgbClr val="373737"/>
                </a:solidFill>
                <a:effectLst/>
                <a:latin typeface="Sniglet" panose="020B0604020202020204" charset="0"/>
              </a:rPr>
              <a:t>entés</a:t>
            </a:r>
            <a:r>
              <a:rPr lang="es-ES" sz="110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 cada alumne i alumna</a:t>
            </a:r>
            <a:r>
              <a:rPr lang="es-ES" sz="1400" b="1" i="0" dirty="0">
                <a:solidFill>
                  <a:srgbClr val="373737"/>
                </a:solidFill>
                <a:effectLst/>
                <a:latin typeface="Sniglet" panose="020B060402020202020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s-ES" sz="1400" b="1" i="0" dirty="0">
              <a:solidFill>
                <a:srgbClr val="373737"/>
              </a:solidFill>
              <a:effectLst/>
              <a:latin typeface="Helvetica Neue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C857777-63DA-4BC7-BDCE-63A7DBAEE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062" y="4839593"/>
            <a:ext cx="1218041" cy="27110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941499-12BE-40EE-8BF0-1CC9260F2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" y="4768067"/>
            <a:ext cx="1275454" cy="3754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7A868B"/>
      </a:dk2>
      <a:lt2>
        <a:srgbClr val="D5DEE2"/>
      </a:lt2>
      <a:accent1>
        <a:srgbClr val="FF4026"/>
      </a:accent1>
      <a:accent2>
        <a:srgbClr val="FFA300"/>
      </a:accent2>
      <a:accent3>
        <a:srgbClr val="FAD900"/>
      </a:accent3>
      <a:accent4>
        <a:srgbClr val="A6CD02"/>
      </a:accent4>
      <a:accent5>
        <a:srgbClr val="35C4CA"/>
      </a:accent5>
      <a:accent6>
        <a:srgbClr val="00A7E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830</Words>
  <Application>Microsoft Office PowerPoint</Application>
  <PresentationFormat>Presentación en pantalla (16:9)</PresentationFormat>
  <Paragraphs>63</Paragraphs>
  <Slides>13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Helvetica Neue</vt:lpstr>
      <vt:lpstr>Arial</vt:lpstr>
      <vt:lpstr>Sniglet</vt:lpstr>
      <vt:lpstr>Bangers</vt:lpstr>
      <vt:lpstr>Jachimo template</vt:lpstr>
      <vt:lpstr>No a la  violència de gènere</vt:lpstr>
      <vt:lpstr>ACTIVItAt:</vt:lpstr>
      <vt:lpstr>Presentación de PowerPoint</vt:lpstr>
      <vt:lpstr>Presentación de PowerPoint</vt:lpstr>
      <vt:lpstr>Presentación de PowerPoint</vt:lpstr>
      <vt:lpstr>Què us proposem?</vt:lpstr>
      <vt:lpstr>iNFANTIL</vt:lpstr>
      <vt:lpstr>iNFANTIL </vt:lpstr>
      <vt:lpstr>PRIMER Y Segon cicle</vt:lpstr>
      <vt:lpstr>PRIMER Y Segundo ciclo</vt:lpstr>
      <vt:lpstr>Tercer Cicle</vt:lpstr>
      <vt:lpstr>Tercer Cicle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Propuestas para el 25n</dc:title>
  <dc:creator>Marga Gil</dc:creator>
  <cp:lastModifiedBy>margarita gil</cp:lastModifiedBy>
  <cp:revision>29</cp:revision>
  <dcterms:modified xsi:type="dcterms:W3CDTF">2021-10-19T12:12:31Z</dcterms:modified>
</cp:coreProperties>
</file>