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99" r:id="rId3"/>
    <p:sldId id="258" r:id="rId4"/>
    <p:sldId id="265" r:id="rId5"/>
    <p:sldId id="300" r:id="rId6"/>
    <p:sldId id="298" r:id="rId7"/>
    <p:sldId id="290" r:id="rId8"/>
    <p:sldId id="301" r:id="rId9"/>
    <p:sldId id="297" r:id="rId10"/>
    <p:sldId id="302" r:id="rId11"/>
    <p:sldId id="30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Quicksand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jiPad7+EwB2K8nAXwKmIFadMVN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468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164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04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a3e43675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9a3e43675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430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929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736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999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s/sections/observances/why-do-we-mark-international-day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4-iwx1XLc4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hyperlink" Target="https://www.youtube.com/watch?v=eiCAK4FkKRU&amp;sns=t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jpg"/><Relationship Id="rId4" Type="http://schemas.openxmlformats.org/officeDocument/2006/relationships/hyperlink" Target="https://www.youtube.com/watch?v=zTe0VpjUFm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/>
          <p:nvPr/>
        </p:nvSpPr>
        <p:spPr>
          <a:xfrm>
            <a:off x="-1103501" y="-746450"/>
            <a:ext cx="3710100" cy="5889900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-1103425" y="5143450"/>
            <a:ext cx="3710100" cy="5889900"/>
          </a:xfrm>
          <a:prstGeom prst="rect">
            <a:avLst/>
          </a:pr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2808154" y="212006"/>
            <a:ext cx="15080161" cy="2136562"/>
            <a:chOff x="0" y="47633"/>
            <a:chExt cx="13724209" cy="2848749"/>
          </a:xfrm>
        </p:grpSpPr>
        <p:sp>
          <p:nvSpPr>
            <p:cNvPr id="99" name="Google Shape;99;p4"/>
            <p:cNvSpPr/>
            <p:nvPr/>
          </p:nvSpPr>
          <p:spPr>
            <a:xfrm>
              <a:off x="0" y="2782082"/>
              <a:ext cx="13724100" cy="114300"/>
            </a:xfrm>
            <a:prstGeom prst="rect">
              <a:avLst/>
            </a:prstGeom>
            <a:solidFill>
              <a:srgbClr val="756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 txBox="1"/>
            <p:nvPr/>
          </p:nvSpPr>
          <p:spPr>
            <a:xfrm>
              <a:off x="395509" y="47633"/>
              <a:ext cx="13328700" cy="836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0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708" b="1" i="0" u="none" strike="noStrike" cap="none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10" name="Google Shape;88;p1">
            <a:extLst>
              <a:ext uri="{FF2B5EF4-FFF2-40B4-BE49-F238E27FC236}">
                <a16:creationId xmlns:a16="http://schemas.microsoft.com/office/drawing/2014/main" id="{BF165DB5-78B3-470D-8C08-D81B9AD64B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23543" y="9159722"/>
            <a:ext cx="984181" cy="80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1;p1">
            <a:extLst>
              <a:ext uri="{FF2B5EF4-FFF2-40B4-BE49-F238E27FC236}">
                <a16:creationId xmlns:a16="http://schemas.microsoft.com/office/drawing/2014/main" id="{4DCF5222-235B-42EC-9782-0D1A40F7B62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9327" y="9159723"/>
            <a:ext cx="2155297" cy="8002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0;p4">
            <a:extLst>
              <a:ext uri="{FF2B5EF4-FFF2-40B4-BE49-F238E27FC236}">
                <a16:creationId xmlns:a16="http://schemas.microsoft.com/office/drawing/2014/main" id="{044FE700-47D1-466D-B951-93D61989E714}"/>
              </a:ext>
            </a:extLst>
          </p:cNvPr>
          <p:cNvSpPr txBox="1"/>
          <p:nvPr/>
        </p:nvSpPr>
        <p:spPr>
          <a:xfrm>
            <a:off x="3308572" y="197735"/>
            <a:ext cx="14645576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rPr>
              <a:t>8 de </a:t>
            </a:r>
            <a:r>
              <a:rPr lang="en-US" sz="5400" b="1" dirty="0" err="1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rPr>
              <a:t>Marzo</a:t>
            </a:r>
            <a:r>
              <a:rPr lang="en-US" sz="5400" b="1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  <a:p>
            <a:pPr marL="0" marR="0" lvl="0" indent="0" algn="ctr" rtl="0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rPr>
              <a:t>Día </a:t>
            </a:r>
            <a:r>
              <a:rPr lang="en-US" sz="5400" b="1" dirty="0" err="1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rPr>
              <a:t>Internacional</a:t>
            </a:r>
            <a:r>
              <a:rPr lang="en-US" sz="5400" b="1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rPr>
              <a:t> de las </a:t>
            </a:r>
            <a:r>
              <a:rPr lang="en-US" sz="5400" b="1" dirty="0" err="1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rPr>
              <a:t>mujeres</a:t>
            </a:r>
            <a:endParaRPr sz="5400" b="1" i="0" u="none" strike="noStrike" cap="none" dirty="0">
              <a:solidFill>
                <a:srgbClr val="7564A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85E7407-FD75-4A2C-A72E-3604D3BFEB21}"/>
              </a:ext>
            </a:extLst>
          </p:cNvPr>
          <p:cNvSpPr txBox="1"/>
          <p:nvPr/>
        </p:nvSpPr>
        <p:spPr>
          <a:xfrm>
            <a:off x="4164082" y="2829969"/>
            <a:ext cx="13441165" cy="614475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3600" b="1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PROPUESTA CONJUNTA 8M  Centros educativos</a:t>
            </a:r>
          </a:p>
          <a:p>
            <a:pPr marL="0" marR="0" lvl="0" indent="0" algn="ctr" rtl="0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 MANCOMUNITAT L’HORTA SUD</a:t>
            </a:r>
          </a:p>
          <a:p>
            <a:pPr marL="0" marR="0" lvl="0" indent="0" algn="ctr" rtl="0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3600" b="1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Gestos per la igualtat</a:t>
            </a:r>
          </a:p>
          <a:p>
            <a:pPr marL="0" marR="0" lvl="0" indent="0" algn="ctr" rtl="0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3600" b="1" i="0" u="none" strike="noStrike" cap="none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La igualtat </a:t>
            </a:r>
            <a:r>
              <a:rPr lang="es-ES" sz="3600" b="1" dirty="0" err="1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comença</a:t>
            </a:r>
            <a:r>
              <a:rPr lang="es-ES" sz="36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 per tú</a:t>
            </a:r>
          </a:p>
          <a:p>
            <a:pPr marL="0" marR="0" lvl="0" indent="0" algn="ctr" rtl="0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3600" b="1" i="0" u="none" strike="noStrike" cap="none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#totsuma</a:t>
            </a:r>
          </a:p>
          <a:p>
            <a:pPr marL="0" marR="0" lvl="0" indent="0" algn="ctr" rtl="0">
              <a:lnSpc>
                <a:spcPct val="10998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3600" b="1" i="0" u="none" strike="noStrike" cap="none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4604EF4-ECD7-4FD4-8B2C-BBAA10032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50673" y="3962004"/>
            <a:ext cx="2623984" cy="23628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-670354" y="-659027"/>
            <a:ext cx="19628707" cy="5326792"/>
          </a:xfrm>
          <a:prstGeom prst="rect">
            <a:avLst/>
          </a:pr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2187303" y="121484"/>
            <a:ext cx="1391339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Ejemplos</a:t>
            </a:r>
            <a:r>
              <a:rPr lang="en-US" sz="4000" b="1" i="0" u="none" strike="noStrike" cap="none" dirty="0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 de “El árbol </a:t>
            </a:r>
            <a:r>
              <a:rPr lang="en-US" sz="4000" b="1" dirty="0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por</a:t>
            </a:r>
            <a:r>
              <a:rPr lang="en-US" sz="4000" b="1" i="0" u="none" strike="noStrike" cap="none" dirty="0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 la igualdad”</a:t>
            </a:r>
            <a:endParaRPr sz="4000" dirty="0"/>
          </a:p>
        </p:txBody>
      </p:sp>
      <p:sp>
        <p:nvSpPr>
          <p:cNvPr id="244" name="Google Shape;244;p10"/>
          <p:cNvSpPr/>
          <p:nvPr/>
        </p:nvSpPr>
        <p:spPr>
          <a:xfrm>
            <a:off x="-4826843" y="463287"/>
            <a:ext cx="6889345" cy="87376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16225495" y="559097"/>
            <a:ext cx="6889345" cy="87376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1196353" y="2004369"/>
            <a:ext cx="16185823" cy="7589889"/>
          </a:xfrm>
          <a:prstGeom prst="rect">
            <a:avLst/>
          </a:prstGeom>
          <a:solidFill>
            <a:srgbClr val="FFFD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Google Shape;345;p17">
            <a:extLst>
              <a:ext uri="{FF2B5EF4-FFF2-40B4-BE49-F238E27FC236}">
                <a16:creationId xmlns:a16="http://schemas.microsoft.com/office/drawing/2014/main" id="{AEAA9DD8-F70A-4366-BB64-1B4519873A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6043" y="8917507"/>
            <a:ext cx="2652482" cy="97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4B64304-8380-4901-ABE9-4E0AED800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145" y="3723003"/>
            <a:ext cx="6221080" cy="348380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E52168-01EB-48EC-8F05-0DF543A72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2776" y="3347907"/>
            <a:ext cx="3743267" cy="46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-670354" y="-659027"/>
            <a:ext cx="19628707" cy="5326792"/>
          </a:xfrm>
          <a:prstGeom prst="rect">
            <a:avLst/>
          </a:pr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-4826843" y="463287"/>
            <a:ext cx="6889345" cy="87376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16225495" y="559097"/>
            <a:ext cx="6889345" cy="87376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1196353" y="2004369"/>
            <a:ext cx="16185823" cy="7589889"/>
          </a:xfrm>
          <a:prstGeom prst="rect">
            <a:avLst/>
          </a:prstGeom>
          <a:solidFill>
            <a:srgbClr val="FFFD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Google Shape;345;p17">
            <a:extLst>
              <a:ext uri="{FF2B5EF4-FFF2-40B4-BE49-F238E27FC236}">
                <a16:creationId xmlns:a16="http://schemas.microsoft.com/office/drawing/2014/main" id="{AEAA9DD8-F70A-4366-BB64-1B4519873A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6043" y="8917507"/>
            <a:ext cx="2652482" cy="9791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43;p10">
            <a:extLst>
              <a:ext uri="{FF2B5EF4-FFF2-40B4-BE49-F238E27FC236}">
                <a16:creationId xmlns:a16="http://schemas.microsoft.com/office/drawing/2014/main" id="{6E4C7EC1-16E9-48E7-9044-3138963580F8}"/>
              </a:ext>
            </a:extLst>
          </p:cNvPr>
          <p:cNvSpPr txBox="1"/>
          <p:nvPr/>
        </p:nvSpPr>
        <p:spPr>
          <a:xfrm>
            <a:off x="2062502" y="4240456"/>
            <a:ext cx="13913391" cy="346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Campaña</a:t>
            </a:r>
            <a:r>
              <a:rPr lang="en-US" sz="6000" b="1" i="0" u="none" strike="noStrike" cap="none" dirty="0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 “</a:t>
            </a:r>
            <a:r>
              <a:rPr lang="en-US" sz="6000" b="1" i="0" u="none" strike="noStrike" cap="none" dirty="0" err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Gestos</a:t>
            </a:r>
            <a:r>
              <a:rPr lang="en-US" sz="6000" b="1" i="0" u="none" strike="noStrike" cap="none" dirty="0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 per la igualtat”</a:t>
            </a: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b="1" dirty="0">
              <a:solidFill>
                <a:schemeClr val="accent4"/>
              </a:solidFill>
              <a:latin typeface="Quicksand"/>
              <a:sym typeface="Quicksand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accent4"/>
                </a:solidFill>
                <a:latin typeface="Quicksand"/>
                <a:sym typeface="Quicksand"/>
              </a:rPr>
              <a:t>#totsuma</a:t>
            </a:r>
            <a:endParaRPr sz="6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/>
          <p:nvPr/>
        </p:nvSpPr>
        <p:spPr>
          <a:xfrm>
            <a:off x="-1103501" y="-746450"/>
            <a:ext cx="3710100" cy="5889900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-1103425" y="5143450"/>
            <a:ext cx="3710100" cy="5889900"/>
          </a:xfrm>
          <a:prstGeom prst="rect">
            <a:avLst/>
          </a:pr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2727683" y="365587"/>
            <a:ext cx="15080101" cy="10826571"/>
            <a:chOff x="0" y="487492"/>
            <a:chExt cx="13724154" cy="14435428"/>
          </a:xfrm>
        </p:grpSpPr>
        <p:sp>
          <p:nvSpPr>
            <p:cNvPr id="99" name="Google Shape;99;p4"/>
            <p:cNvSpPr/>
            <p:nvPr/>
          </p:nvSpPr>
          <p:spPr>
            <a:xfrm>
              <a:off x="0" y="2782082"/>
              <a:ext cx="13724100" cy="114300"/>
            </a:xfrm>
            <a:prstGeom prst="rect">
              <a:avLst/>
            </a:prstGeom>
            <a:solidFill>
              <a:srgbClr val="756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 txBox="1"/>
            <p:nvPr/>
          </p:nvSpPr>
          <p:spPr>
            <a:xfrm>
              <a:off x="395454" y="487492"/>
              <a:ext cx="13328700" cy="1673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8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Esta</a:t>
              </a:r>
              <a:r>
                <a:rPr lang="en-US" sz="3708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08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actividad</a:t>
              </a:r>
              <a:r>
                <a:rPr lang="en-US" sz="3708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se </a:t>
              </a:r>
              <a:r>
                <a:rPr lang="en-US" sz="3708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enmarca</a:t>
              </a:r>
              <a:r>
                <a:rPr lang="en-US" sz="3708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dentro de la </a:t>
              </a:r>
              <a:r>
                <a:rPr lang="en-US" sz="3708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conmemoración</a:t>
              </a:r>
              <a:r>
                <a:rPr lang="en-US" sz="3708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del </a:t>
              </a:r>
            </a:p>
            <a:p>
              <a:pPr marL="0" marR="0" lvl="0" indent="0" algn="ctr" rtl="0">
                <a:lnSpc>
                  <a:spcPct val="10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8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8 de </a:t>
              </a:r>
              <a:r>
                <a:rPr lang="en-US" sz="3708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Marzo</a:t>
              </a:r>
              <a:r>
                <a:rPr lang="en-US" sz="3708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Día </a:t>
              </a:r>
              <a:r>
                <a:rPr lang="en-US" sz="3708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Internacional</a:t>
              </a:r>
              <a:r>
                <a:rPr lang="en-US" sz="3708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de las </a:t>
              </a:r>
              <a:r>
                <a:rPr lang="en-US" sz="3708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mujeres</a:t>
              </a:r>
              <a:endParaRPr sz="3708" b="1" i="0" u="none" strike="noStrike" cap="none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01" name="Google Shape;101;p4"/>
            <p:cNvSpPr txBox="1"/>
            <p:nvPr/>
          </p:nvSpPr>
          <p:spPr>
            <a:xfrm>
              <a:off x="73171" y="3165000"/>
              <a:ext cx="13044300" cy="1175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4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Antes de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comenzar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,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vamos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a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conocer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27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qué</a:t>
              </a:r>
              <a:r>
                <a:rPr lang="en-US" sz="2427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son los y para </a:t>
              </a:r>
              <a:r>
                <a:rPr lang="en-US" sz="2427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qué</a:t>
              </a:r>
              <a:r>
                <a:rPr lang="en-US" sz="2427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27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sirven</a:t>
              </a:r>
              <a:r>
                <a:rPr lang="en-US" sz="2427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los días </a:t>
              </a:r>
              <a:r>
                <a:rPr lang="en-US" sz="2427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internacionales</a:t>
              </a:r>
              <a:r>
                <a:rPr lang="en-US" sz="2427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endParaRPr sz="24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La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celebración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de los Días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Internacionales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están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ideados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para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poner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de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manifiesto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situaciones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,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en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las que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cuestiones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relacionadas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con los Derechos Humanos,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todavía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no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están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resueltas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. </a:t>
              </a:r>
              <a:endParaRPr sz="24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El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organismo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encargado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de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asignar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los Días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Internacionales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y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su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temática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es la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Organización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de las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Naciones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Unidas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(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más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conocida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como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la ONU).</a:t>
              </a:r>
              <a:endParaRPr sz="24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La ONU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está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formada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por 192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países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y sus </a:t>
              </a:r>
              <a:r>
                <a:rPr lang="en-US" sz="24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objetivos</a:t>
              </a:r>
              <a:r>
                <a:rPr lang="en-US" sz="24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son :</a:t>
              </a:r>
              <a:endParaRPr sz="24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457200" lvl="0" indent="-361950" algn="l" rtl="0">
                <a:lnSpc>
                  <a:spcPct val="115000"/>
                </a:lnSpc>
                <a:spcBef>
                  <a:spcPts val="2400"/>
                </a:spcBef>
                <a:spcAft>
                  <a:spcPts val="0"/>
                </a:spcAft>
                <a:buClr>
                  <a:srgbClr val="7564AB"/>
                </a:buClr>
                <a:buSzPts val="2100"/>
                <a:buChar char="●"/>
              </a:pPr>
              <a:r>
                <a:rPr lang="en-US" sz="21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Mantener</a:t>
              </a:r>
              <a:r>
                <a:rPr lang="en-US" sz="21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la</a:t>
              </a:r>
              <a:r>
                <a:rPr lang="en-US" sz="21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1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paz</a:t>
              </a:r>
              <a:r>
                <a:rPr lang="en-US" sz="21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y la </a:t>
              </a:r>
              <a:r>
                <a:rPr lang="en-US" sz="21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seguridad</a:t>
              </a:r>
              <a:r>
                <a:rPr lang="en-US" sz="21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1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internacionales</a:t>
              </a:r>
              <a:r>
                <a:rPr lang="en-US" sz="21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endParaRPr sz="2100" b="1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457200" lvl="0" indent="-3619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64AB"/>
                </a:buClr>
                <a:buSzPts val="2100"/>
                <a:buChar char="●"/>
              </a:pPr>
              <a:r>
                <a:rPr lang="en-US" sz="21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Fomentar</a:t>
              </a:r>
              <a:r>
                <a:rPr lang="en-US" sz="21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1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las </a:t>
              </a:r>
              <a:r>
                <a:rPr lang="en-US" sz="21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relaciones</a:t>
              </a:r>
              <a:r>
                <a:rPr lang="en-US" sz="21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de </a:t>
              </a:r>
              <a:r>
                <a:rPr lang="en-US" sz="21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amistad</a:t>
              </a:r>
              <a:r>
                <a:rPr lang="en-US" sz="21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entre </a:t>
              </a:r>
              <a:r>
                <a:rPr lang="en-US" sz="21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naciones</a:t>
              </a:r>
              <a:r>
                <a:rPr lang="en-US" sz="21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endParaRPr sz="2100" b="1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457200" lvl="0" indent="-3619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64AB"/>
                </a:buClr>
                <a:buSzPts val="2100"/>
                <a:buChar char="●"/>
              </a:pPr>
              <a:r>
                <a:rPr lang="en-US" sz="21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Favorecer</a:t>
              </a:r>
              <a:r>
                <a:rPr lang="en-US" sz="21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la</a:t>
              </a:r>
              <a:r>
                <a:rPr lang="en-US" sz="21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1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cooperación</a:t>
              </a:r>
              <a:r>
                <a:rPr lang="en-US" sz="21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1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internacional</a:t>
              </a:r>
              <a:r>
                <a:rPr lang="en-US" sz="21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1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para </a:t>
              </a:r>
              <a:r>
                <a:rPr lang="en-US" sz="21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solucionar</a:t>
              </a:r>
              <a:r>
                <a:rPr lang="en-US" sz="21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1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problemas</a:t>
              </a:r>
              <a:r>
                <a:rPr lang="en-US" sz="21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entre </a:t>
              </a:r>
              <a:r>
                <a:rPr lang="en-US" sz="21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naciones</a:t>
              </a:r>
              <a:r>
                <a:rPr lang="en-US" sz="21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y </a:t>
              </a:r>
              <a:r>
                <a:rPr lang="en-US" sz="21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estimular</a:t>
              </a:r>
              <a:r>
                <a:rPr lang="en-US" sz="21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el </a:t>
              </a:r>
              <a:r>
                <a:rPr lang="en-US" sz="21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respeto</a:t>
              </a:r>
              <a:r>
                <a:rPr lang="en-US" sz="21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a los derechos </a:t>
              </a:r>
              <a:r>
                <a:rPr lang="en-US" sz="21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humanos</a:t>
              </a:r>
              <a:r>
                <a:rPr lang="en-US" sz="21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endParaRPr sz="2100" b="1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457200" lvl="0" indent="-3619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64AB"/>
                </a:buClr>
                <a:buSzPts val="2100"/>
                <a:buChar char="●"/>
              </a:pPr>
              <a:r>
                <a:rPr lang="en-US" sz="21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Armonizar</a:t>
              </a:r>
              <a:r>
                <a:rPr lang="en-US" sz="21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los </a:t>
              </a:r>
              <a:r>
                <a:rPr lang="en-US" sz="21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esfuerzos</a:t>
              </a:r>
              <a:r>
                <a:rPr lang="en-US" sz="21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de las </a:t>
              </a:r>
              <a:r>
                <a:rPr lang="en-US" sz="21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naciones</a:t>
              </a:r>
              <a:r>
                <a:rPr lang="en-US" sz="21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1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por </a:t>
              </a:r>
              <a:r>
                <a:rPr lang="en-US" sz="21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alcanzar</a:t>
              </a:r>
              <a:r>
                <a:rPr lang="en-US" sz="21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1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estos</a:t>
              </a:r>
              <a:r>
                <a:rPr lang="en-US" sz="21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1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propósitos</a:t>
              </a:r>
              <a:r>
                <a:rPr lang="en-US" sz="21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endParaRPr sz="2100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2400"/>
                </a:spcBef>
                <a:spcAft>
                  <a:spcPts val="0"/>
                </a:spcAft>
                <a:buNone/>
              </a:pPr>
              <a:endParaRPr sz="24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Para </a:t>
              </a:r>
              <a:r>
                <a:rPr lang="en-US" sz="17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más</a:t>
              </a:r>
              <a:r>
                <a:rPr lang="en-US" sz="17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1727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información</a:t>
              </a:r>
              <a:r>
                <a:rPr lang="en-US" sz="1727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: </a:t>
              </a:r>
              <a:r>
                <a:rPr lang="en-US" sz="1727" u="sng" dirty="0">
                  <a:solidFill>
                    <a:schemeClr val="hlink"/>
                  </a:solidFill>
                  <a:latin typeface="Quicksand"/>
                  <a:ea typeface="Quicksand"/>
                  <a:cs typeface="Quicksand"/>
                  <a:sym typeface="Quicksand"/>
                  <a:hlinkClick r:id="rId3"/>
                </a:rPr>
                <a:t>https://www.un.org/es/sections/observances/why-do-we-mark-international-days/</a:t>
              </a:r>
              <a:endParaRPr sz="17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l" rtl="0">
                <a:lnSpc>
                  <a:spcPct val="144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l" rtl="0">
                <a:lnSpc>
                  <a:spcPct val="954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27" b="0" i="0" u="none" strike="noStrike" cap="none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102" name="Google Shape;10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62800" y="7987550"/>
            <a:ext cx="3034575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ABC2B9D-C477-472A-B6E2-421384E90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3939" y="96395"/>
            <a:ext cx="3676207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3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a3e43675b_0_4"/>
          <p:cNvSpPr/>
          <p:nvPr/>
        </p:nvSpPr>
        <p:spPr>
          <a:xfrm>
            <a:off x="-1103501" y="-746450"/>
            <a:ext cx="3710100" cy="5889900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9a3e43675b_0_4"/>
          <p:cNvSpPr/>
          <p:nvPr/>
        </p:nvSpPr>
        <p:spPr>
          <a:xfrm>
            <a:off x="-1103425" y="5143450"/>
            <a:ext cx="3710100" cy="5889900"/>
          </a:xfrm>
          <a:prstGeom prst="rect">
            <a:avLst/>
          </a:pr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g9a3e43675b_0_4"/>
          <p:cNvGrpSpPr/>
          <p:nvPr/>
        </p:nvGrpSpPr>
        <p:grpSpPr>
          <a:xfrm>
            <a:off x="2727683" y="35693"/>
            <a:ext cx="15080161" cy="8383325"/>
            <a:chOff x="0" y="47633"/>
            <a:chExt cx="13724209" cy="11177767"/>
          </a:xfrm>
        </p:grpSpPr>
        <p:sp>
          <p:nvSpPr>
            <p:cNvPr id="110" name="Google Shape;110;g9a3e43675b_0_4"/>
            <p:cNvSpPr/>
            <p:nvPr/>
          </p:nvSpPr>
          <p:spPr>
            <a:xfrm>
              <a:off x="0" y="2782082"/>
              <a:ext cx="13724100" cy="114300"/>
            </a:xfrm>
            <a:prstGeom prst="rect">
              <a:avLst/>
            </a:prstGeom>
            <a:solidFill>
              <a:srgbClr val="756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g9a3e43675b_0_4"/>
            <p:cNvSpPr txBox="1"/>
            <p:nvPr/>
          </p:nvSpPr>
          <p:spPr>
            <a:xfrm>
              <a:off x="395509" y="47633"/>
              <a:ext cx="13328700" cy="26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just" rtl="0">
                <a:lnSpc>
                  <a:spcPct val="10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¿</a:t>
              </a:r>
              <a:r>
                <a:rPr lang="en-US" sz="44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Qué</a:t>
              </a:r>
              <a:r>
                <a:rPr lang="en-US" sz="44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Días </a:t>
              </a:r>
              <a:r>
                <a:rPr lang="en-US" sz="44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Internacionales</a:t>
              </a:r>
              <a:r>
                <a:rPr lang="en-US" sz="44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44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conoces</a:t>
              </a:r>
              <a:r>
                <a:rPr lang="en-US" sz="44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?........</a:t>
              </a:r>
              <a:endParaRPr sz="4400" b="1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just" rtl="0">
                <a:lnSpc>
                  <a:spcPct val="1099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708" b="1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12" name="Google Shape;112;g9a3e43675b_0_4"/>
            <p:cNvSpPr txBox="1"/>
            <p:nvPr/>
          </p:nvSpPr>
          <p:spPr>
            <a:xfrm>
              <a:off x="73171" y="3165000"/>
              <a:ext cx="13482798" cy="80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just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sz="24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Te</a:t>
              </a:r>
              <a:r>
                <a:rPr lang="en-US" sz="24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damos</a:t>
              </a:r>
              <a:r>
                <a:rPr lang="en-US" sz="24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algunos</a:t>
              </a:r>
              <a:r>
                <a:rPr lang="en-US" sz="24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24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ejemplos</a:t>
              </a:r>
              <a:r>
                <a:rPr lang="en-US" sz="24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: </a:t>
              </a: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700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457200" lvl="0" indent="-382714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64AB"/>
                </a:buClr>
                <a:buSzPts val="2427"/>
                <a:buFont typeface="Quicksand"/>
                <a:buChar char="-"/>
              </a:pPr>
              <a:r>
                <a:rPr lang="en-US" sz="32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25 de </a:t>
              </a:r>
              <a:r>
                <a:rPr lang="en-US" sz="32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Noviembre</a:t>
              </a:r>
              <a:r>
                <a:rPr lang="en-US" sz="32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Día </a:t>
              </a:r>
              <a:r>
                <a:rPr lang="en-US" sz="32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Internacional</a:t>
              </a:r>
              <a:r>
                <a:rPr lang="en-US" sz="32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s-ES" sz="32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para la eliminación de la violencia sobre la mujer</a:t>
              </a:r>
              <a:endParaRPr sz="3200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457200" lvl="0" indent="-382714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64AB"/>
                </a:buClr>
                <a:buSzPts val="2427"/>
                <a:buFont typeface="Quicksand"/>
                <a:buChar char="-"/>
              </a:pPr>
              <a:r>
                <a:rPr lang="en-US" sz="32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12 de </a:t>
              </a:r>
              <a:r>
                <a:rPr lang="en-US" sz="32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agosto</a:t>
              </a:r>
              <a:r>
                <a:rPr lang="en-US" sz="32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Día Mundial de la Juventud.</a:t>
              </a:r>
            </a:p>
            <a:p>
              <a:pPr marL="457200" lvl="0" indent="-382714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64AB"/>
                </a:buClr>
                <a:buSzPts val="2427"/>
                <a:buFont typeface="Quicksand"/>
                <a:buChar char="-"/>
              </a:pPr>
              <a:r>
                <a:rPr lang="en-US" sz="32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3 de </a:t>
              </a:r>
              <a:r>
                <a:rPr lang="en-US" sz="32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diciembre</a:t>
              </a:r>
              <a:r>
                <a:rPr lang="en-US" sz="32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Día </a:t>
              </a:r>
              <a:r>
                <a:rPr lang="en-US" sz="32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Internacional</a:t>
              </a:r>
              <a:r>
                <a:rPr lang="en-US" sz="32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de las personas con </a:t>
              </a:r>
              <a:r>
                <a:rPr lang="en-US" sz="32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Diversidad</a:t>
              </a:r>
              <a:r>
                <a:rPr lang="en-US" sz="32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funcional</a:t>
              </a:r>
              <a:r>
                <a:rPr lang="en-US" sz="32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</a:p>
            <a:p>
              <a:pPr marL="457200" lvl="0" indent="-382714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64AB"/>
                </a:buClr>
                <a:buSzPts val="2427"/>
                <a:buFont typeface="Quicksand"/>
                <a:buChar char="-"/>
              </a:pPr>
              <a:r>
                <a:rPr lang="en-US" sz="32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20 de </a:t>
              </a:r>
              <a:r>
                <a:rPr lang="en-US" sz="32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noviembre</a:t>
              </a:r>
              <a:r>
                <a:rPr lang="en-US" sz="32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Día </a:t>
              </a:r>
              <a:r>
                <a:rPr lang="en-US" sz="32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Internacional</a:t>
              </a:r>
              <a:r>
                <a:rPr lang="en-US" sz="3200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de la </a:t>
              </a:r>
              <a:r>
                <a:rPr lang="en-US" sz="3200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infancia</a:t>
              </a:r>
              <a:endParaRPr sz="3200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457200" lvl="0" indent="-382714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64AB"/>
                </a:buClr>
                <a:buSzPts val="2427"/>
                <a:buFont typeface="Quicksand"/>
                <a:buChar char="-"/>
              </a:pPr>
              <a:endParaRPr sz="24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l" rtl="0">
                <a:lnSpc>
                  <a:spcPct val="144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27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marR="0" lvl="0" indent="0" algn="l" rtl="0">
                <a:lnSpc>
                  <a:spcPct val="954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27" b="0" i="0" u="none" strike="noStrike" cap="none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F796F83A-C2E1-4580-8849-2862D19FF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306" y="7575476"/>
            <a:ext cx="7217679" cy="1395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1B285F-90EF-422F-A4E5-4DE638631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428" y="7575476"/>
            <a:ext cx="6428808" cy="2897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Google Shape;345;p17">
            <a:extLst>
              <a:ext uri="{FF2B5EF4-FFF2-40B4-BE49-F238E27FC236}">
                <a16:creationId xmlns:a16="http://schemas.microsoft.com/office/drawing/2014/main" id="{13C6B71B-B7F7-4497-9AD9-0DB98EBBF08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86" y="9206481"/>
            <a:ext cx="2392443" cy="85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37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-670354" y="-659027"/>
            <a:ext cx="19628707" cy="5326792"/>
          </a:xfrm>
          <a:prstGeom prst="rect">
            <a:avLst/>
          </a:pr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2187303" y="121484"/>
            <a:ext cx="13913391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8 de </a:t>
            </a:r>
            <a:r>
              <a:rPr lang="en-US" sz="3200" b="1" i="0" u="none" strike="noStrike" cap="none" dirty="0" err="1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Marzo</a:t>
            </a:r>
            <a:r>
              <a:rPr lang="en-US" sz="3200" b="1" i="0" u="none" strike="noStrike" cap="none" dirty="0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 Día </a:t>
            </a:r>
            <a:r>
              <a:rPr lang="en-US" sz="3200" b="1" dirty="0" err="1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r>
              <a:rPr lang="en-US" sz="3200" b="1" i="0" u="none" strike="noStrike" cap="none" dirty="0" err="1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nternacional</a:t>
            </a:r>
            <a:r>
              <a:rPr lang="en-US" sz="3200" b="1" i="0" u="none" strike="noStrike" cap="none" dirty="0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r>
              <a:rPr lang="en-US" sz="3200" b="1" i="0" u="none" strike="noStrike" cap="none" dirty="0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e las </a:t>
            </a:r>
            <a:r>
              <a:rPr lang="en-US" sz="3200" b="1" i="0" u="none" strike="noStrike" cap="none" dirty="0" err="1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mujeres</a:t>
            </a:r>
            <a:r>
              <a:rPr lang="en-US" sz="3200" b="1" i="0" u="none" strike="noStrike" cap="none" dirty="0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  , ¿Por </a:t>
            </a:r>
            <a:r>
              <a:rPr lang="en-US" sz="3200" b="1" i="0" u="none" strike="noStrike" cap="none" dirty="0" err="1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qué</a:t>
            </a:r>
            <a:r>
              <a:rPr lang="en-US" sz="3200" b="1" i="0" u="none" strike="noStrike" cap="none" dirty="0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 es </a:t>
            </a:r>
            <a:r>
              <a:rPr lang="en-US" sz="3200" b="1" i="0" u="none" strike="noStrike" cap="none" dirty="0" err="1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importante</a:t>
            </a:r>
            <a:r>
              <a:rPr lang="en-US" sz="3200" b="1" i="0" u="none" strike="noStrike" cap="none" dirty="0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200" b="1" i="0" u="none" strike="noStrike" cap="none" dirty="0" err="1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este</a:t>
            </a:r>
            <a:r>
              <a:rPr lang="en-US" sz="3200" b="1" i="0" u="none" strike="noStrike" cap="none" dirty="0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 día?</a:t>
            </a:r>
            <a:endParaRPr sz="3200" dirty="0"/>
          </a:p>
        </p:txBody>
      </p:sp>
      <p:sp>
        <p:nvSpPr>
          <p:cNvPr id="244" name="Google Shape;244;p10"/>
          <p:cNvSpPr/>
          <p:nvPr/>
        </p:nvSpPr>
        <p:spPr>
          <a:xfrm>
            <a:off x="-4833820" y="619616"/>
            <a:ext cx="6889345" cy="87376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>
            <a:off x="16225495" y="559097"/>
            <a:ext cx="6889345" cy="87376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970962" y="2077495"/>
            <a:ext cx="16072700" cy="7075932"/>
          </a:xfrm>
          <a:prstGeom prst="rect">
            <a:avLst/>
          </a:prstGeom>
          <a:solidFill>
            <a:srgbClr val="FFFD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 txBox="1"/>
          <p:nvPr/>
        </p:nvSpPr>
        <p:spPr>
          <a:xfrm>
            <a:off x="2044145" y="2822743"/>
            <a:ext cx="14999516" cy="490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6825" marR="0" lvl="1" algn="l" rtl="0">
              <a:lnSpc>
                <a:spcPct val="144947"/>
              </a:lnSpc>
              <a:spcBef>
                <a:spcPts val="0"/>
              </a:spcBef>
              <a:spcAft>
                <a:spcPts val="0"/>
              </a:spcAft>
              <a:buClr>
                <a:srgbClr val="7564AB"/>
              </a:buClr>
              <a:buSzPts val="1900"/>
            </a:pPr>
            <a:r>
              <a:rPr lang="es-ES" sz="2000" b="0" i="0" dirty="0">
                <a:solidFill>
                  <a:srgbClr val="7030A0"/>
                </a:solidFill>
                <a:effectLst/>
                <a:latin typeface="Quicksand" panose="020B0604020202020204" charset="0"/>
              </a:rPr>
              <a:t>La igualdad de género, para UNICEF (Fondo de las Naciones Unidas para la infancia), significa que mujeres, hombres, niñas y niños deban gozar, por igual, de los mismos derechos, recursos, oportunidades y protecciones.</a:t>
            </a:r>
          </a:p>
          <a:p>
            <a:pPr marL="156825" marR="0" lvl="1" algn="l" rtl="0">
              <a:lnSpc>
                <a:spcPct val="144947"/>
              </a:lnSpc>
              <a:spcBef>
                <a:spcPts val="0"/>
              </a:spcBef>
              <a:spcAft>
                <a:spcPts val="0"/>
              </a:spcAft>
              <a:buClr>
                <a:srgbClr val="7564AB"/>
              </a:buClr>
              <a:buSzPts val="1900"/>
            </a:pPr>
            <a:endParaRPr lang="es-ES" sz="2000" dirty="0">
              <a:solidFill>
                <a:srgbClr val="7030A0"/>
              </a:solidFill>
              <a:latin typeface="Quicksand" panose="020B0604020202020204" charset="0"/>
            </a:endParaRPr>
          </a:p>
          <a:p>
            <a:pPr marL="156825" marR="0" lvl="1" algn="l" rtl="0">
              <a:lnSpc>
                <a:spcPct val="144947"/>
              </a:lnSpc>
              <a:spcBef>
                <a:spcPts val="0"/>
              </a:spcBef>
              <a:spcAft>
                <a:spcPts val="0"/>
              </a:spcAft>
              <a:buClr>
                <a:srgbClr val="7564AB"/>
              </a:buClr>
              <a:buSzPts val="1900"/>
            </a:pPr>
            <a:r>
              <a:rPr lang="es-ES" sz="2000" dirty="0">
                <a:solidFill>
                  <a:srgbClr val="7030A0"/>
                </a:solidFill>
                <a:latin typeface="Quicksand" panose="020B0604020202020204" charset="0"/>
              </a:rPr>
              <a:t>A pesar de esta igualdad esta reconocida en las leyes, todavía queda mucho camino que recorrer para alcanzar la igualdad real y efectiva.</a:t>
            </a:r>
          </a:p>
          <a:p>
            <a:pPr marL="156825" marR="0" lvl="1" algn="l" rtl="0">
              <a:lnSpc>
                <a:spcPct val="144947"/>
              </a:lnSpc>
              <a:spcBef>
                <a:spcPts val="0"/>
              </a:spcBef>
              <a:spcAft>
                <a:spcPts val="0"/>
              </a:spcAft>
              <a:buClr>
                <a:srgbClr val="7564AB"/>
              </a:buClr>
              <a:buSzPts val="1900"/>
            </a:pPr>
            <a:endParaRPr lang="es-ES" sz="2000" dirty="0">
              <a:solidFill>
                <a:srgbClr val="7030A0"/>
              </a:solidFill>
              <a:latin typeface="Quicksand" panose="020B0604020202020204" charset="0"/>
            </a:endParaRPr>
          </a:p>
          <a:p>
            <a:pPr marL="156825" marR="0" lvl="1" algn="l" rtl="0">
              <a:lnSpc>
                <a:spcPct val="144947"/>
              </a:lnSpc>
              <a:spcBef>
                <a:spcPts val="0"/>
              </a:spcBef>
              <a:spcAft>
                <a:spcPts val="0"/>
              </a:spcAft>
              <a:buClr>
                <a:srgbClr val="7564AB"/>
              </a:buClr>
              <a:buSzPts val="1900"/>
            </a:pPr>
            <a:r>
              <a:rPr lang="es-ES" sz="2000" dirty="0">
                <a:solidFill>
                  <a:srgbClr val="7030A0"/>
                </a:solidFill>
                <a:latin typeface="Quicksand" panose="020B0604020202020204" charset="0"/>
              </a:rPr>
              <a:t>Es un trabajo que tenemos que hacer entre </a:t>
            </a:r>
            <a:r>
              <a:rPr lang="es-ES" sz="2000" b="1" dirty="0">
                <a:solidFill>
                  <a:srgbClr val="7030A0"/>
                </a:solidFill>
                <a:latin typeface="Quicksand" panose="020B0604020202020204" charset="0"/>
              </a:rPr>
              <a:t>todos y todas. </a:t>
            </a:r>
          </a:p>
          <a:p>
            <a:pPr marL="156825" marR="0" lvl="1" algn="l" rtl="0">
              <a:lnSpc>
                <a:spcPct val="144947"/>
              </a:lnSpc>
              <a:spcBef>
                <a:spcPts val="0"/>
              </a:spcBef>
              <a:spcAft>
                <a:spcPts val="0"/>
              </a:spcAft>
              <a:buClr>
                <a:srgbClr val="7564AB"/>
              </a:buClr>
              <a:buSzPts val="1900"/>
            </a:pPr>
            <a:endParaRPr lang="es-ES" sz="2000" b="0" i="0" dirty="0">
              <a:solidFill>
                <a:srgbClr val="7030A0"/>
              </a:solidFill>
              <a:effectLst/>
              <a:latin typeface="Quicksand" panose="020B0604020202020204" charset="0"/>
            </a:endParaRPr>
          </a:p>
          <a:p>
            <a:pPr marL="156825" marR="0" lvl="1" algn="l" rtl="0">
              <a:lnSpc>
                <a:spcPct val="144947"/>
              </a:lnSpc>
              <a:spcBef>
                <a:spcPts val="0"/>
              </a:spcBef>
              <a:spcAft>
                <a:spcPts val="0"/>
              </a:spcAft>
              <a:buClr>
                <a:srgbClr val="7564AB"/>
              </a:buClr>
              <a:buSzPts val="1900"/>
            </a:pPr>
            <a:r>
              <a:rPr lang="es-ES" sz="2000" dirty="0">
                <a:solidFill>
                  <a:srgbClr val="7030A0"/>
                </a:solidFill>
                <a:latin typeface="Quicksand" panose="020B0604020202020204" charset="0"/>
              </a:rPr>
              <a:t>Es importante conmemorar el 8 de Marzo para reclamar que chicas y chicos tengan iguales oportunidades en nuestro país y en el resto de países del mundo. </a:t>
            </a:r>
            <a:r>
              <a:rPr lang="es-ES" sz="2000" b="1" dirty="0">
                <a:solidFill>
                  <a:srgbClr val="7030A0"/>
                </a:solidFill>
                <a:latin typeface="Quicksand" panose="020B0604020202020204" charset="0"/>
              </a:rPr>
              <a:t>Para que llegue el día en el que ya no tenga sentido conmemorarlo, </a:t>
            </a:r>
            <a:r>
              <a:rPr lang="es-ES" sz="2000" dirty="0">
                <a:solidFill>
                  <a:srgbClr val="7030A0"/>
                </a:solidFill>
                <a:latin typeface="Quicksand" panose="020B0604020202020204" charset="0"/>
              </a:rPr>
              <a:t>porque las desigualdades hayan desaparecido en todas las partes del mundo. </a:t>
            </a:r>
            <a:endParaRPr lang="es-ES" sz="1800" b="0" i="0" dirty="0">
              <a:solidFill>
                <a:srgbClr val="7030A0"/>
              </a:solidFill>
              <a:effectLst/>
              <a:latin typeface="Quicksand" panose="020B0604020202020204" charset="0"/>
            </a:endParaRPr>
          </a:p>
        </p:txBody>
      </p:sp>
      <p:pic>
        <p:nvPicPr>
          <p:cNvPr id="2" name="Google Shape;345;p17">
            <a:extLst>
              <a:ext uri="{FF2B5EF4-FFF2-40B4-BE49-F238E27FC236}">
                <a16:creationId xmlns:a16="http://schemas.microsoft.com/office/drawing/2014/main" id="{AB88DDBD-3A4E-44D4-8807-D416C178A7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1074" y="9238309"/>
            <a:ext cx="2652482" cy="97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-670354" y="-659027"/>
            <a:ext cx="19628707" cy="5326792"/>
          </a:xfrm>
          <a:prstGeom prst="rect">
            <a:avLst/>
          </a:pr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2187303" y="121484"/>
            <a:ext cx="1391339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CC37"/>
                </a:solidFill>
                <a:latin typeface="Quicksand"/>
                <a:sym typeface="Quicksand"/>
              </a:rPr>
              <a:t>ACTIVIDAD VISIONADO DEL VÍDEO</a:t>
            </a:r>
            <a:endParaRPr sz="4000" dirty="0"/>
          </a:p>
        </p:txBody>
      </p:sp>
      <p:sp>
        <p:nvSpPr>
          <p:cNvPr id="244" name="Google Shape;244;p10"/>
          <p:cNvSpPr/>
          <p:nvPr/>
        </p:nvSpPr>
        <p:spPr>
          <a:xfrm>
            <a:off x="-4826843" y="463287"/>
            <a:ext cx="6889345" cy="87376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16225495" y="559097"/>
            <a:ext cx="6889345" cy="87376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1102936" y="2077495"/>
            <a:ext cx="16185823" cy="7589889"/>
          </a:xfrm>
          <a:prstGeom prst="rect">
            <a:avLst/>
          </a:prstGeom>
          <a:solidFill>
            <a:srgbClr val="FFFD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0" name="Google Shape;250;p10"/>
          <p:cNvGrpSpPr/>
          <p:nvPr/>
        </p:nvGrpSpPr>
        <p:grpSpPr>
          <a:xfrm>
            <a:off x="1696826" y="2340668"/>
            <a:ext cx="15346834" cy="4630114"/>
            <a:chOff x="5761334" y="-2463568"/>
            <a:chExt cx="9995810" cy="6139942"/>
          </a:xfrm>
        </p:grpSpPr>
        <p:sp>
          <p:nvSpPr>
            <p:cNvPr id="251" name="Google Shape;251;p10"/>
            <p:cNvSpPr txBox="1"/>
            <p:nvPr/>
          </p:nvSpPr>
          <p:spPr>
            <a:xfrm>
              <a:off x="5761334" y="-2463568"/>
              <a:ext cx="9735199" cy="1963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Os</a:t>
              </a: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  </a:t>
              </a:r>
              <a:r>
                <a:rPr lang="en-US" sz="3000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proponemos</a:t>
              </a: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 que </a:t>
              </a:r>
              <a:r>
                <a:rPr lang="en-US" sz="3000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veáis</a:t>
              </a: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 y </a:t>
              </a:r>
              <a:r>
                <a:rPr lang="en-US" sz="3000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escuchéis</a:t>
              </a: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 </a:t>
              </a:r>
              <a:r>
                <a:rPr lang="en-US" sz="3000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estos</a:t>
              </a: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 </a:t>
              </a:r>
              <a:r>
                <a:rPr lang="en-US" sz="3000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vídeos</a:t>
              </a: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 para </a:t>
              </a:r>
              <a:r>
                <a:rPr lang="en-US" sz="3000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crear</a:t>
              </a: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 un </a:t>
              </a:r>
              <a:r>
                <a:rPr lang="en-US" sz="3000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espacio</a:t>
              </a: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 de </a:t>
              </a:r>
              <a:r>
                <a:rPr lang="en-US" sz="3000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reflexión</a:t>
              </a: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 </a:t>
              </a:r>
              <a:r>
                <a:rPr lang="en-US" sz="3000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sobre</a:t>
              </a: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 los </a:t>
              </a:r>
              <a:r>
                <a:rPr lang="en-US" sz="3000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gestos</a:t>
              </a: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 que </a:t>
              </a:r>
              <a:r>
                <a:rPr lang="en-US" sz="3000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todos</a:t>
              </a: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 y </a:t>
              </a:r>
              <a:r>
                <a:rPr lang="en-US" sz="3000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todas</a:t>
              </a: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 </a:t>
              </a:r>
              <a:r>
                <a:rPr lang="en-US" sz="3000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podemos</a:t>
              </a: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 </a:t>
              </a:r>
              <a:r>
                <a:rPr lang="en-US" sz="3000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hacer</a:t>
              </a: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 por la igualdad. </a:t>
              </a: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7564AB"/>
                  </a:solidFill>
                  <a:latin typeface="Quicksand"/>
                  <a:sym typeface="Quicksand"/>
                </a:rPr>
                <a:t>Se </a:t>
              </a:r>
              <a:r>
                <a:rPr lang="en-US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acompaña</a:t>
              </a:r>
              <a:r>
                <a:rPr lang="en-US" b="1" dirty="0">
                  <a:solidFill>
                    <a:srgbClr val="7564AB"/>
                  </a:solidFill>
                  <a:latin typeface="Quicksand"/>
                  <a:sym typeface="Quicksand"/>
                </a:rPr>
                <a:t> </a:t>
              </a:r>
              <a:r>
                <a:rPr lang="en-US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letra</a:t>
              </a:r>
              <a:r>
                <a:rPr lang="en-US" b="1" dirty="0">
                  <a:solidFill>
                    <a:srgbClr val="7564AB"/>
                  </a:solidFill>
                  <a:latin typeface="Quicksand"/>
                  <a:sym typeface="Quicksand"/>
                </a:rPr>
                <a:t> de las canciones para </a:t>
              </a:r>
              <a:r>
                <a:rPr lang="en-US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poder</a:t>
              </a:r>
              <a:r>
                <a:rPr lang="en-US" b="1" dirty="0">
                  <a:solidFill>
                    <a:srgbClr val="7564AB"/>
                  </a:solidFill>
                  <a:latin typeface="Quicksand"/>
                  <a:sym typeface="Quicksand"/>
                </a:rPr>
                <a:t> </a:t>
              </a:r>
              <a:r>
                <a:rPr lang="en-US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trabajarlas</a:t>
              </a:r>
              <a:r>
                <a:rPr lang="en-US" b="1" dirty="0">
                  <a:solidFill>
                    <a:srgbClr val="7564AB"/>
                  </a:solidFill>
                  <a:latin typeface="Quicksand"/>
                  <a:sym typeface="Quicksand"/>
                </a:rPr>
                <a:t> antes con el </a:t>
              </a:r>
              <a:r>
                <a:rPr lang="en-US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alumando</a:t>
              </a:r>
              <a:r>
                <a:rPr lang="en-US" b="1" dirty="0">
                  <a:solidFill>
                    <a:srgbClr val="7564AB"/>
                  </a:solidFill>
                  <a:latin typeface="Quicksand"/>
                  <a:sym typeface="Quicksand"/>
                </a:rPr>
                <a:t>)</a:t>
              </a:r>
              <a:endParaRPr dirty="0"/>
            </a:p>
          </p:txBody>
        </p:sp>
        <p:sp>
          <p:nvSpPr>
            <p:cNvPr id="252" name="Google Shape;252;p10"/>
            <p:cNvSpPr txBox="1"/>
            <p:nvPr/>
          </p:nvSpPr>
          <p:spPr>
            <a:xfrm>
              <a:off x="6731442" y="411261"/>
              <a:ext cx="9025702" cy="3265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s-ES" sz="2000" b="0" i="0" u="none" strike="noStrike" dirty="0">
                  <a:solidFill>
                    <a:srgbClr val="7030A0"/>
                  </a:solidFill>
                  <a:effectLst/>
                  <a:latin typeface="Quicksand" panose="020B0604020202020204" charset="0"/>
                </a:rPr>
                <a:t>Vídeo 1 “Depende de los 2”: dirigido a alumnado de entre 6-10 años.</a:t>
              </a: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000" dirty="0">
                <a:solidFill>
                  <a:srgbClr val="7030A0"/>
                </a:solidFill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000" b="0" i="0" u="none" strike="noStrike" dirty="0">
                <a:solidFill>
                  <a:srgbClr val="7030A0"/>
                </a:solidFill>
                <a:effectLst/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000" dirty="0">
                <a:solidFill>
                  <a:srgbClr val="7030A0"/>
                </a:solidFill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000" b="0" i="0" u="none" strike="noStrike" dirty="0">
                <a:solidFill>
                  <a:srgbClr val="7030A0"/>
                </a:solidFill>
                <a:effectLst/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s-ES" sz="2000" dirty="0">
                  <a:solidFill>
                    <a:srgbClr val="7030A0"/>
                  </a:solidFill>
                  <a:latin typeface="Quicksand" panose="020B0604020202020204" charset="0"/>
                </a:rPr>
                <a:t>Vídeo 2 “Ni más ni menos”: dirigido a alumnado de entre 11-14 años</a:t>
              </a:r>
              <a:endParaRPr lang="es-ES" sz="2000" b="0" i="0" u="none" strike="noStrike" dirty="0">
                <a:solidFill>
                  <a:srgbClr val="7030A0"/>
                </a:solidFill>
                <a:effectLst/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000" dirty="0">
                <a:solidFill>
                  <a:srgbClr val="7030A0"/>
                </a:solidFill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000" b="0" i="0" u="none" strike="noStrike" dirty="0">
                <a:solidFill>
                  <a:srgbClr val="7030A0"/>
                </a:solidFill>
                <a:effectLst/>
                <a:latin typeface="Quicksand" panose="020B0604020202020204" charset="0"/>
              </a:endParaRPr>
            </a:p>
          </p:txBody>
        </p:sp>
      </p:grpSp>
      <p:pic>
        <p:nvPicPr>
          <p:cNvPr id="2" name="Google Shape;345;p17">
            <a:extLst>
              <a:ext uri="{FF2B5EF4-FFF2-40B4-BE49-F238E27FC236}">
                <a16:creationId xmlns:a16="http://schemas.microsoft.com/office/drawing/2014/main" id="{AEAA9DD8-F70A-4366-BB64-1B4519873A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6043" y="8917507"/>
            <a:ext cx="2652482" cy="979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8;p7">
            <a:extLst>
              <a:ext uri="{FF2B5EF4-FFF2-40B4-BE49-F238E27FC236}">
                <a16:creationId xmlns:a16="http://schemas.microsoft.com/office/drawing/2014/main" id="{E4967325-B3A1-453F-9FAB-B85042EC14CF}"/>
              </a:ext>
            </a:extLst>
          </p:cNvPr>
          <p:cNvSpPr/>
          <p:nvPr/>
        </p:nvSpPr>
        <p:spPr>
          <a:xfrm>
            <a:off x="2475759" y="4447029"/>
            <a:ext cx="465403" cy="441472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/>
                </a:solidFill>
                <a:latin typeface="Quicksand" panose="020B0604020202020204" charset="0"/>
              </a:rPr>
              <a:t>1</a:t>
            </a:r>
            <a:endParaRPr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6671C214-5AFC-43DD-8722-BC8399C03B0D}"/>
              </a:ext>
            </a:extLst>
          </p:cNvPr>
          <p:cNvSpPr/>
          <p:nvPr/>
        </p:nvSpPr>
        <p:spPr>
          <a:xfrm>
            <a:off x="2475759" y="5973861"/>
            <a:ext cx="465403" cy="441472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/>
                </a:solidFill>
              </a:rPr>
              <a:t>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" name="Google Shape;252;p10">
            <a:extLst>
              <a:ext uri="{FF2B5EF4-FFF2-40B4-BE49-F238E27FC236}">
                <a16:creationId xmlns:a16="http://schemas.microsoft.com/office/drawing/2014/main" id="{A35F8A87-5455-483F-9842-B5E064791CA1}"/>
              </a:ext>
            </a:extLst>
          </p:cNvPr>
          <p:cNvSpPr txBox="1"/>
          <p:nvPr/>
        </p:nvSpPr>
        <p:spPr>
          <a:xfrm>
            <a:off x="1337852" y="5885889"/>
            <a:ext cx="15715989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es-ES" sz="2000" b="0" i="0" u="none" strike="noStrike" dirty="0">
              <a:solidFill>
                <a:srgbClr val="7030A0"/>
              </a:solidFill>
              <a:effectLst/>
              <a:latin typeface="Quicksand" panose="020B060402020202020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es-ES" sz="2000" dirty="0">
              <a:solidFill>
                <a:srgbClr val="7030A0"/>
              </a:solidFill>
              <a:latin typeface="Quicksand" panose="020B060402020202020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es-ES" sz="2000" b="0" i="0" u="none" strike="noStrike" dirty="0">
              <a:solidFill>
                <a:srgbClr val="7030A0"/>
              </a:solidFill>
              <a:effectLst/>
              <a:latin typeface="Quicksand" panose="020B060402020202020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es-ES" sz="2000" dirty="0">
              <a:solidFill>
                <a:srgbClr val="7030A0"/>
              </a:solidFill>
              <a:latin typeface="Quicksand" panose="020B060402020202020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es-ES" sz="2000" b="0" i="0" u="none" strike="noStrike" dirty="0">
              <a:solidFill>
                <a:srgbClr val="7030A0"/>
              </a:solidFill>
              <a:effectLst/>
              <a:latin typeface="Quicksand" panose="020B060402020202020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7030A0"/>
                </a:solidFill>
                <a:latin typeface="Quicksand" panose="020B0604020202020204" charset="0"/>
              </a:rPr>
              <a:t>Una vez finalizada la visualización, se dejará un tiempo para que reflexionen sobre lo que les ha transmitido el vídeo y piensen en  gestos por la igualdad que puedan hacer en su día a día, puede ser una palabra (ej. Respeto, igualdad, solidaridad…., o una situación en concreto). Esta actividad se puede hacer individualmente o por grupos.</a:t>
            </a:r>
            <a:endParaRPr lang="es-ES" sz="2000" b="0" i="0" u="none" strike="noStrike" dirty="0">
              <a:solidFill>
                <a:srgbClr val="7030A0"/>
              </a:solidFill>
              <a:effectLst/>
              <a:latin typeface="Quicksand" panose="020B060402020202020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es-ES" sz="2000" dirty="0">
              <a:solidFill>
                <a:srgbClr val="7030A0"/>
              </a:solidFill>
              <a:latin typeface="Quicksand" panose="020B060402020202020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es-ES" sz="2000" b="0" i="0" u="none" strike="noStrike" dirty="0">
              <a:solidFill>
                <a:srgbClr val="7030A0"/>
              </a:solidFill>
              <a:effectLst/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5"/>
          <p:cNvSpPr/>
          <p:nvPr/>
        </p:nvSpPr>
        <p:spPr>
          <a:xfrm>
            <a:off x="-1103504" y="-746449"/>
            <a:ext cx="5445507" cy="5889949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5"/>
          <p:cNvSpPr/>
          <p:nvPr/>
        </p:nvSpPr>
        <p:spPr>
          <a:xfrm>
            <a:off x="-1103504" y="5143500"/>
            <a:ext cx="5445507" cy="5889949"/>
          </a:xfrm>
          <a:prstGeom prst="rect">
            <a:avLst/>
          </a:pr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4" name="Google Shape;674;p35"/>
          <p:cNvGrpSpPr/>
          <p:nvPr/>
        </p:nvGrpSpPr>
        <p:grpSpPr>
          <a:xfrm>
            <a:off x="6093527" y="637631"/>
            <a:ext cx="10494085" cy="10161623"/>
            <a:chOff x="244825" y="47625"/>
            <a:chExt cx="13992115" cy="13548829"/>
          </a:xfrm>
        </p:grpSpPr>
        <p:sp>
          <p:nvSpPr>
            <p:cNvPr id="675" name="Google Shape;675;p35"/>
            <p:cNvSpPr/>
            <p:nvPr/>
          </p:nvSpPr>
          <p:spPr>
            <a:xfrm>
              <a:off x="244825" y="2735046"/>
              <a:ext cx="13992115" cy="116501"/>
            </a:xfrm>
            <a:prstGeom prst="rect">
              <a:avLst/>
            </a:prstGeom>
            <a:solidFill>
              <a:srgbClr val="756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35"/>
            <p:cNvSpPr txBox="1"/>
            <p:nvPr/>
          </p:nvSpPr>
          <p:spPr>
            <a:xfrm>
              <a:off x="1840355" y="47625"/>
              <a:ext cx="12151759" cy="1986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Visionado</a:t>
              </a:r>
              <a:r>
                <a:rPr lang="en-US" sz="56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6 a 10 </a:t>
              </a:r>
              <a:r>
                <a:rPr lang="en-US" sz="56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años</a:t>
              </a:r>
              <a:r>
                <a:rPr lang="en-US" sz="56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: </a:t>
              </a:r>
            </a:p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Vídeo</a:t>
              </a:r>
              <a:r>
                <a:rPr lang="en-US" sz="32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“</a:t>
              </a:r>
              <a:r>
                <a:rPr lang="en-US" sz="32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Depende</a:t>
              </a:r>
              <a:r>
                <a:rPr lang="en-US" sz="32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de los 2”</a:t>
              </a:r>
              <a:endParaRPr sz="3200" dirty="0"/>
            </a:p>
          </p:txBody>
        </p:sp>
        <p:sp>
          <p:nvSpPr>
            <p:cNvPr id="678" name="Google Shape;678;p35"/>
            <p:cNvSpPr txBox="1"/>
            <p:nvPr/>
          </p:nvSpPr>
          <p:spPr>
            <a:xfrm>
              <a:off x="1840354" y="10495411"/>
              <a:ext cx="11839967" cy="52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endParaRPr/>
            </a:p>
          </p:txBody>
        </p:sp>
        <p:sp>
          <p:nvSpPr>
            <p:cNvPr id="679" name="Google Shape;679;p35"/>
            <p:cNvSpPr txBox="1"/>
            <p:nvPr/>
          </p:nvSpPr>
          <p:spPr>
            <a:xfrm>
              <a:off x="1721076" y="4012079"/>
              <a:ext cx="11839967" cy="3447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s-ES" sz="2400" dirty="0">
                  <a:solidFill>
                    <a:srgbClr val="7030A0"/>
                  </a:solidFill>
                  <a:latin typeface="Quicksand" panose="020B0604020202020204" charset="0"/>
                </a:rPr>
                <a:t>Os proponemos que veáis y escuchéis este vídeo. </a:t>
              </a: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400" dirty="0">
                <a:solidFill>
                  <a:srgbClr val="7030A0"/>
                </a:solidFill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s-ES" sz="2400" dirty="0">
                  <a:solidFill>
                    <a:srgbClr val="7030A0"/>
                  </a:solidFill>
                  <a:latin typeface="Quicksand" panose="020B0604020202020204" charset="0"/>
                </a:rPr>
                <a:t>Es </a:t>
              </a:r>
              <a:r>
                <a:rPr lang="es-ES" sz="2400" b="0" i="0" u="none" strike="noStrike" dirty="0">
                  <a:solidFill>
                    <a:srgbClr val="7030A0"/>
                  </a:solidFill>
                  <a:effectLst/>
                  <a:latin typeface="Quicksand" panose="020B0604020202020204" charset="0"/>
                </a:rPr>
                <a:t>el resultado de </a:t>
              </a:r>
              <a:r>
                <a:rPr lang="es-ES" sz="2400" dirty="0">
                  <a:solidFill>
                    <a:srgbClr val="7030A0"/>
                  </a:solidFill>
                  <a:latin typeface="Quicksand" panose="020B0604020202020204" charset="0"/>
                </a:rPr>
                <a:t>un proyecto educativo de los centros CRA Alto Gállego y CEIP Puente Sardas que surge con el objetivo de trabajar el feminismo y la coeducación en el aula.</a:t>
              </a: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400" dirty="0">
                <a:solidFill>
                  <a:srgbClr val="7030A0"/>
                </a:solidFill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s-ES" sz="2400" dirty="0">
                  <a:solidFill>
                    <a:srgbClr val="7030A0"/>
                  </a:solidFill>
                  <a:latin typeface="Quicksand" panose="020B0604020202020204" charset="0"/>
                </a:rPr>
                <a:t>Se adjunta letra de la canción.</a:t>
              </a:r>
            </a:p>
          </p:txBody>
        </p:sp>
        <p:sp>
          <p:nvSpPr>
            <p:cNvPr id="680" name="Google Shape;680;p35"/>
            <p:cNvSpPr txBox="1"/>
            <p:nvPr/>
          </p:nvSpPr>
          <p:spPr>
            <a:xfrm>
              <a:off x="1840354" y="13071902"/>
              <a:ext cx="11839967" cy="52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85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678;p35">
            <a:hlinkClick r:id="rId3"/>
            <a:extLst>
              <a:ext uri="{FF2B5EF4-FFF2-40B4-BE49-F238E27FC236}">
                <a16:creationId xmlns:a16="http://schemas.microsoft.com/office/drawing/2014/main" id="{0512AA54-08A9-406B-B246-BB41CC48A84D}"/>
              </a:ext>
            </a:extLst>
          </p:cNvPr>
          <p:cNvSpPr txBox="1"/>
          <p:nvPr/>
        </p:nvSpPr>
        <p:spPr>
          <a:xfrm>
            <a:off x="7351134" y="7089855"/>
            <a:ext cx="9725890" cy="51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 Enlace al video: </a:t>
            </a:r>
            <a:r>
              <a:rPr lang="en-US" sz="2300" dirty="0" err="1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Depende</a:t>
            </a:r>
            <a:r>
              <a:rPr lang="en-US" sz="2300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 de los 2</a:t>
            </a:r>
            <a:endParaRPr dirty="0"/>
          </a:p>
        </p:txBody>
      </p:sp>
      <p:pic>
        <p:nvPicPr>
          <p:cNvPr id="5" name="Google Shape;345;p17">
            <a:extLst>
              <a:ext uri="{FF2B5EF4-FFF2-40B4-BE49-F238E27FC236}">
                <a16:creationId xmlns:a16="http://schemas.microsoft.com/office/drawing/2014/main" id="{E4A227BF-9AE3-46E9-B96B-B33A20325FE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43907" y="9003441"/>
            <a:ext cx="2652482" cy="97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7C26D9F-B505-4EF5-B4A0-D4940E666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49532">
            <a:off x="1119745" y="257591"/>
            <a:ext cx="4840794" cy="271809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25A2C49-C830-4981-B5BE-04FB98D9D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3792" y="3678755"/>
            <a:ext cx="4637152" cy="65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0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5"/>
          <p:cNvSpPr/>
          <p:nvPr/>
        </p:nvSpPr>
        <p:spPr>
          <a:xfrm>
            <a:off x="-1103504" y="-746449"/>
            <a:ext cx="5445507" cy="5889949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5"/>
          <p:cNvSpPr/>
          <p:nvPr/>
        </p:nvSpPr>
        <p:spPr>
          <a:xfrm>
            <a:off x="-1103504" y="5143500"/>
            <a:ext cx="5445507" cy="5889949"/>
          </a:xfrm>
          <a:prstGeom prst="rect">
            <a:avLst/>
          </a:pr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4" name="Google Shape;674;p35"/>
          <p:cNvGrpSpPr/>
          <p:nvPr/>
        </p:nvGrpSpPr>
        <p:grpSpPr>
          <a:xfrm>
            <a:off x="6166679" y="637631"/>
            <a:ext cx="10494085" cy="10161623"/>
            <a:chOff x="342361" y="47625"/>
            <a:chExt cx="13992115" cy="13548829"/>
          </a:xfrm>
        </p:grpSpPr>
        <p:sp>
          <p:nvSpPr>
            <p:cNvPr id="675" name="Google Shape;675;p35"/>
            <p:cNvSpPr/>
            <p:nvPr/>
          </p:nvSpPr>
          <p:spPr>
            <a:xfrm>
              <a:off x="342361" y="2236233"/>
              <a:ext cx="13992115" cy="116501"/>
            </a:xfrm>
            <a:prstGeom prst="rect">
              <a:avLst/>
            </a:prstGeom>
            <a:solidFill>
              <a:srgbClr val="7564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 txBox="1"/>
            <p:nvPr/>
          </p:nvSpPr>
          <p:spPr>
            <a:xfrm>
              <a:off x="1840355" y="47625"/>
              <a:ext cx="12151759" cy="1986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Visionado</a:t>
              </a:r>
              <a:r>
                <a:rPr lang="en-US" sz="56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11 a 14 </a:t>
              </a:r>
              <a:r>
                <a:rPr lang="en-US" sz="56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años</a:t>
              </a:r>
              <a:r>
                <a:rPr lang="en-US" sz="56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: </a:t>
              </a:r>
            </a:p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Vídeo</a:t>
              </a:r>
              <a:r>
                <a:rPr lang="en-US" sz="32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“</a:t>
              </a:r>
              <a:r>
                <a:rPr lang="en-US" sz="32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ni</a:t>
              </a:r>
              <a:r>
                <a:rPr lang="en-US" sz="32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2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más</a:t>
              </a:r>
              <a:r>
                <a:rPr lang="en-US" sz="32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2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ni</a:t>
              </a:r>
              <a:r>
                <a:rPr lang="en-US" sz="32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200" b="1" dirty="0" err="1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menos</a:t>
              </a:r>
              <a:r>
                <a:rPr lang="en-US" sz="3200" b="1" dirty="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”</a:t>
              </a:r>
              <a:endParaRPr sz="3200" dirty="0"/>
            </a:p>
          </p:txBody>
        </p:sp>
        <p:sp>
          <p:nvSpPr>
            <p:cNvPr id="678" name="Google Shape;678;p35"/>
            <p:cNvSpPr txBox="1"/>
            <p:nvPr/>
          </p:nvSpPr>
          <p:spPr>
            <a:xfrm>
              <a:off x="1840354" y="10495411"/>
              <a:ext cx="11839967" cy="52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7564AB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endParaRPr/>
            </a:p>
          </p:txBody>
        </p:sp>
        <p:sp>
          <p:nvSpPr>
            <p:cNvPr id="679" name="Google Shape;679;p35"/>
            <p:cNvSpPr txBox="1"/>
            <p:nvPr/>
          </p:nvSpPr>
          <p:spPr>
            <a:xfrm>
              <a:off x="1840355" y="4011489"/>
              <a:ext cx="11839967" cy="590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s-ES" sz="2400" b="0" i="0" u="none" strike="noStrike" dirty="0">
                  <a:solidFill>
                    <a:srgbClr val="7030A0"/>
                  </a:solidFill>
                  <a:effectLst/>
                  <a:latin typeface="Quicksand" panose="020B0604020202020204" charset="0"/>
                </a:rPr>
                <a:t>Para entender qué </a:t>
              </a:r>
              <a:r>
                <a:rPr lang="es-ES" sz="2400" dirty="0">
                  <a:solidFill>
                    <a:srgbClr val="7030A0"/>
                  </a:solidFill>
                  <a:latin typeface="Quicksand" panose="020B0604020202020204" charset="0"/>
                </a:rPr>
                <a:t>factores estructurales hacen que exista desigualdad entre mujeres y hombres, os proponemos que veáis y escuchéis este vídeo. </a:t>
              </a: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400" dirty="0">
                <a:solidFill>
                  <a:srgbClr val="7030A0"/>
                </a:solidFill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s-ES" sz="2400" dirty="0">
                  <a:solidFill>
                    <a:srgbClr val="7030A0"/>
                  </a:solidFill>
                  <a:latin typeface="Quicksand" panose="020B0604020202020204" charset="0"/>
                </a:rPr>
                <a:t>Es </a:t>
              </a:r>
              <a:r>
                <a:rPr lang="es-ES" sz="2400" b="0" i="0" u="none" strike="noStrike" dirty="0">
                  <a:solidFill>
                    <a:srgbClr val="7030A0"/>
                  </a:solidFill>
                  <a:effectLst/>
                  <a:latin typeface="Quicksand" panose="020B0604020202020204" charset="0"/>
                </a:rPr>
                <a:t>el resultado del trabajo de RAP ACADEMIA en el que han participado 36 grupos de centros educativos de 3 provincias de Aragón. Las rimas fueron creadas por alumnado de 5º de primaria hasta 4º de la ESO.</a:t>
              </a: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400" dirty="0">
                <a:solidFill>
                  <a:srgbClr val="7030A0"/>
                </a:solidFill>
                <a:latin typeface="Quicksand" panose="020B0604020202020204" charset="0"/>
              </a:endParaRPr>
            </a:p>
            <a:p>
              <a:pPr algn="just" fontAlgn="base"/>
              <a:r>
                <a:rPr lang="es-ES" sz="2400" dirty="0">
                  <a:solidFill>
                    <a:srgbClr val="7030A0"/>
                  </a:solidFill>
                  <a:latin typeface="Quicksand" panose="020B0604020202020204" charset="0"/>
                </a:rPr>
                <a:t>Se adjunta letra de la canción.</a:t>
              </a: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400" b="0" i="0" u="none" strike="noStrike" dirty="0">
                <a:solidFill>
                  <a:srgbClr val="7030A0"/>
                </a:solidFill>
                <a:effectLst/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400" b="0" i="0" u="none" strike="noStrike" dirty="0">
                <a:solidFill>
                  <a:srgbClr val="7030A0"/>
                </a:solidFill>
                <a:effectLst/>
                <a:latin typeface="Quicksand" panose="020B0604020202020204" charset="0"/>
              </a:endParaRPr>
            </a:p>
          </p:txBody>
        </p:sp>
        <p:sp>
          <p:nvSpPr>
            <p:cNvPr id="680" name="Google Shape;680;p35"/>
            <p:cNvSpPr txBox="1"/>
            <p:nvPr/>
          </p:nvSpPr>
          <p:spPr>
            <a:xfrm>
              <a:off x="1840354" y="13071902"/>
              <a:ext cx="11839967" cy="524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85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DFCC0E0-9AB4-401D-8CAB-358432AC4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04" y="356675"/>
            <a:ext cx="5718626" cy="3253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Google Shape;678;p35">
            <a:extLst>
              <a:ext uri="{FF2B5EF4-FFF2-40B4-BE49-F238E27FC236}">
                <a16:creationId xmlns:a16="http://schemas.microsoft.com/office/drawing/2014/main" id="{0512AA54-08A9-406B-B246-BB41CC48A84D}"/>
              </a:ext>
            </a:extLst>
          </p:cNvPr>
          <p:cNvSpPr txBox="1"/>
          <p:nvPr/>
        </p:nvSpPr>
        <p:spPr>
          <a:xfrm>
            <a:off x="7608040" y="7823698"/>
            <a:ext cx="9725890" cy="51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</a:rPr>
              <a:t> Enlace al video: </a:t>
            </a:r>
            <a:r>
              <a:rPr lang="en-US" sz="2300" dirty="0">
                <a:solidFill>
                  <a:srgbClr val="7564AB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https://www.youtube.com/watch?v=zTe0VpjUFmI</a:t>
            </a:r>
            <a:endParaRPr dirty="0"/>
          </a:p>
        </p:txBody>
      </p:sp>
      <p:pic>
        <p:nvPicPr>
          <p:cNvPr id="5" name="Google Shape;345;p17">
            <a:extLst>
              <a:ext uri="{FF2B5EF4-FFF2-40B4-BE49-F238E27FC236}">
                <a16:creationId xmlns:a16="http://schemas.microsoft.com/office/drawing/2014/main" id="{E4A227BF-9AE3-46E9-B96B-B33A20325FE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43907" y="9003441"/>
            <a:ext cx="2652482" cy="97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4A9D4CA-6140-4AAA-8657-75577EDE3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625" y="4121310"/>
            <a:ext cx="4012431" cy="62845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-670354" y="-659027"/>
            <a:ext cx="19628707" cy="5326792"/>
          </a:xfrm>
          <a:prstGeom prst="rect">
            <a:avLst/>
          </a:pr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2187303" y="121484"/>
            <a:ext cx="13913391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i="0" u="none" strike="noStrike" cap="none" dirty="0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PARA FINALIZAR TE PROPONEMOS LA SIGUIENTE ACTIVIDAD</a:t>
            </a:r>
            <a:endParaRPr lang="es-ES" sz="4000" dirty="0"/>
          </a:p>
        </p:txBody>
      </p:sp>
      <p:sp>
        <p:nvSpPr>
          <p:cNvPr id="244" name="Google Shape;244;p10"/>
          <p:cNvSpPr/>
          <p:nvPr/>
        </p:nvSpPr>
        <p:spPr>
          <a:xfrm>
            <a:off x="-4826843" y="463287"/>
            <a:ext cx="6889345" cy="87376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16225495" y="559097"/>
            <a:ext cx="6889345" cy="87376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1196353" y="2004369"/>
            <a:ext cx="16185823" cy="7589889"/>
          </a:xfrm>
          <a:prstGeom prst="rect">
            <a:avLst/>
          </a:prstGeom>
          <a:solidFill>
            <a:srgbClr val="FFFD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0" name="Google Shape;250;p10"/>
          <p:cNvGrpSpPr/>
          <p:nvPr/>
        </p:nvGrpSpPr>
        <p:grpSpPr>
          <a:xfrm>
            <a:off x="1696826" y="2340668"/>
            <a:ext cx="15346836" cy="7329368"/>
            <a:chOff x="5761334" y="-2463568"/>
            <a:chExt cx="9995811" cy="9772496"/>
          </a:xfrm>
        </p:grpSpPr>
        <p:sp>
          <p:nvSpPr>
            <p:cNvPr id="251" name="Google Shape;251;p10"/>
            <p:cNvSpPr txBox="1"/>
            <p:nvPr/>
          </p:nvSpPr>
          <p:spPr>
            <a:xfrm>
              <a:off x="5761334" y="-2463568"/>
              <a:ext cx="9735199" cy="1600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El árbol de la igualdad  “</a:t>
              </a:r>
              <a:r>
                <a:rPr lang="en-US" sz="3000" b="1" dirty="0" err="1">
                  <a:solidFill>
                    <a:srgbClr val="7564AB"/>
                  </a:solidFill>
                  <a:latin typeface="Quicksand"/>
                  <a:sym typeface="Quicksand"/>
                </a:rPr>
                <a:t>Gestos</a:t>
              </a: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 por la igualdad”</a:t>
              </a: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>
                  <a:solidFill>
                    <a:srgbClr val="7564AB"/>
                  </a:solidFill>
                  <a:latin typeface="Quicksand"/>
                  <a:sym typeface="Quicksand"/>
                </a:rPr>
                <a:t>#totsuma</a:t>
              </a:r>
              <a:endParaRPr dirty="0"/>
            </a:p>
          </p:txBody>
        </p:sp>
        <p:sp>
          <p:nvSpPr>
            <p:cNvPr id="252" name="Google Shape;252;p10"/>
            <p:cNvSpPr txBox="1"/>
            <p:nvPr/>
          </p:nvSpPr>
          <p:spPr>
            <a:xfrm>
              <a:off x="6731443" y="-529119"/>
              <a:ext cx="9025702" cy="7838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s-ES" sz="2000" b="0" i="0" u="none" strike="noStrike" dirty="0">
                  <a:solidFill>
                    <a:srgbClr val="7030A0"/>
                  </a:solidFill>
                  <a:effectLst/>
                  <a:latin typeface="Quicksand" panose="020B0604020202020204" charset="0"/>
                </a:rPr>
                <a:t>El profesorado dibujará un árbol grande y lo colocará en la pared.</a:t>
              </a: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000" dirty="0">
                <a:solidFill>
                  <a:srgbClr val="7030A0"/>
                </a:solidFill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000" dirty="0">
                <a:solidFill>
                  <a:srgbClr val="7030A0"/>
                </a:solidFill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s-ES" sz="2000" dirty="0">
                  <a:solidFill>
                    <a:srgbClr val="7030A0"/>
                  </a:solidFill>
                  <a:latin typeface="Quicksand" panose="020B0604020202020204" charset="0"/>
                </a:rPr>
                <a:t>Se repartirá al alumnado un folio por persona o grupo, en el que haya dibujado una hoja del árbol (se adjuntan varios modelo en anexo 1)</a:t>
              </a: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000" dirty="0">
                <a:solidFill>
                  <a:srgbClr val="7030A0"/>
                </a:solidFill>
                <a:latin typeface="Quicksand" panose="020B0604020202020204" charset="0"/>
              </a:endParaRPr>
            </a:p>
            <a:p>
              <a:pPr algn="just" fontAlgn="base"/>
              <a:r>
                <a:rPr lang="es-ES" sz="2000" b="0" i="0" u="none" strike="noStrike" dirty="0">
                  <a:solidFill>
                    <a:srgbClr val="7030A0"/>
                  </a:solidFill>
                  <a:effectLst/>
                  <a:latin typeface="Quicksand" panose="020B0604020202020204" charset="0"/>
                </a:rPr>
                <a:t>Se pedirá al alumnado que reflexione un momento sobre las cosas, “Gestos por la igualdad” </a:t>
              </a:r>
              <a:r>
                <a:rPr lang="es-ES" sz="2000" dirty="0">
                  <a:solidFill>
                    <a:srgbClr val="7030A0"/>
                  </a:solidFill>
                  <a:latin typeface="Quicksand" panose="020B0604020202020204" charset="0"/>
                </a:rPr>
                <a:t>que pueden hacer en su día a día, puede ser una palabra (ej. Respeto, igualdad, solidaridad…., o una situación en concreto). Esta actividad se puede hacer individualmente o por grupos.</a:t>
              </a:r>
              <a:endParaRPr lang="es-ES" sz="2000" b="0" i="0" u="none" strike="noStrike" dirty="0">
                <a:solidFill>
                  <a:srgbClr val="7030A0"/>
                </a:solidFill>
                <a:effectLst/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000" b="0" i="0" u="none" strike="noStrike" dirty="0">
                <a:solidFill>
                  <a:srgbClr val="7030A0"/>
                </a:solidFill>
                <a:effectLst/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s-ES" sz="2000" b="0" i="0" u="none" strike="noStrike" dirty="0">
                  <a:solidFill>
                    <a:srgbClr val="7030A0"/>
                  </a:solidFill>
                  <a:effectLst/>
                  <a:latin typeface="Quicksand" panose="020B0604020202020204" charset="0"/>
                </a:rPr>
                <a:t>Una vez tengan claras las propuestas , se anotarán </a:t>
              </a:r>
              <a:r>
                <a:rPr lang="es-ES" sz="2000" dirty="0">
                  <a:solidFill>
                    <a:srgbClr val="7030A0"/>
                  </a:solidFill>
                  <a:latin typeface="Quicksand" panose="020B0604020202020204" charset="0"/>
                </a:rPr>
                <a:t>dentro de la hoja, se colorearán, recortarán y se pegarán posteriormente en el árbol.</a:t>
              </a:r>
              <a:endParaRPr lang="es-ES" sz="2000" b="0" i="0" u="none" strike="noStrike" dirty="0">
                <a:solidFill>
                  <a:srgbClr val="7030A0"/>
                </a:solidFill>
                <a:effectLst/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000" dirty="0">
                <a:solidFill>
                  <a:srgbClr val="7030A0"/>
                </a:solidFill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s-ES" sz="2000" dirty="0">
                  <a:solidFill>
                    <a:srgbClr val="7030A0"/>
                  </a:solidFill>
                  <a:latin typeface="Quicksand" panose="020B0604020202020204" charset="0"/>
                </a:rPr>
                <a:t>Haz una foto del árbol y cuélgala en #totsuma, hashtag que forma parte de la campaña del 8 de marzo “Gestos per la igualtat”, indicando la clase y el centro educativo. </a:t>
              </a: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endParaRPr lang="es-ES" sz="2000" b="0" i="1" u="none" strike="noStrike" dirty="0">
                <a:solidFill>
                  <a:srgbClr val="7030A0"/>
                </a:solidFill>
                <a:effectLst/>
                <a:latin typeface="Quicksand" panose="020B0604020202020204" charset="0"/>
              </a:endParaRPr>
            </a:p>
            <a:p>
              <a:pPr algn="just" rtl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s-ES" sz="2000" dirty="0">
                  <a:solidFill>
                    <a:srgbClr val="7030A0"/>
                  </a:solidFill>
                  <a:latin typeface="Quicksand" panose="020B0604020202020204" charset="0"/>
                </a:rPr>
                <a:t>Más ideas….: colocar los distintos árboles en el pasillo o sala del centro educativo a modo de exposición.</a:t>
              </a:r>
              <a:endParaRPr lang="es-ES" sz="2000" b="0" u="none" strike="noStrike" dirty="0">
                <a:solidFill>
                  <a:srgbClr val="7030A0"/>
                </a:solidFill>
                <a:effectLst/>
                <a:latin typeface="Quicksand" panose="020B0604020202020204" charset="0"/>
              </a:endParaRPr>
            </a:p>
            <a:p>
              <a:br>
                <a:rPr lang="es-ES" sz="2400" dirty="0"/>
              </a:br>
              <a:endParaRPr lang="es-ES" sz="1800" b="0" i="0" dirty="0">
                <a:solidFill>
                  <a:srgbClr val="7030A0"/>
                </a:solidFill>
                <a:effectLst/>
                <a:latin typeface="Quicksand" panose="020B0604020202020204" charset="0"/>
              </a:endParaRPr>
            </a:p>
          </p:txBody>
        </p:sp>
      </p:grpSp>
      <p:pic>
        <p:nvPicPr>
          <p:cNvPr id="2" name="Google Shape;345;p17">
            <a:extLst>
              <a:ext uri="{FF2B5EF4-FFF2-40B4-BE49-F238E27FC236}">
                <a16:creationId xmlns:a16="http://schemas.microsoft.com/office/drawing/2014/main" id="{AEAA9DD8-F70A-4366-BB64-1B4519873A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22385" y="9052704"/>
            <a:ext cx="2321277" cy="7525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8;p7">
            <a:extLst>
              <a:ext uri="{FF2B5EF4-FFF2-40B4-BE49-F238E27FC236}">
                <a16:creationId xmlns:a16="http://schemas.microsoft.com/office/drawing/2014/main" id="{E4967325-B3A1-453F-9FAB-B85042EC14CF}"/>
              </a:ext>
            </a:extLst>
          </p:cNvPr>
          <p:cNvSpPr/>
          <p:nvPr/>
        </p:nvSpPr>
        <p:spPr>
          <a:xfrm>
            <a:off x="2475759" y="3708704"/>
            <a:ext cx="465403" cy="441472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/>
                </a:solidFill>
                <a:latin typeface="Quicksand" panose="020B0604020202020204" charset="0"/>
              </a:rPr>
              <a:t>1</a:t>
            </a:r>
            <a:endParaRPr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6671C214-5AFC-43DD-8722-BC8399C03B0D}"/>
              </a:ext>
            </a:extLst>
          </p:cNvPr>
          <p:cNvSpPr/>
          <p:nvPr/>
        </p:nvSpPr>
        <p:spPr>
          <a:xfrm>
            <a:off x="2475759" y="4614736"/>
            <a:ext cx="465403" cy="441472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/>
                </a:solidFill>
              </a:rPr>
              <a:t>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Google Shape;178;p7">
            <a:extLst>
              <a:ext uri="{FF2B5EF4-FFF2-40B4-BE49-F238E27FC236}">
                <a16:creationId xmlns:a16="http://schemas.microsoft.com/office/drawing/2014/main" id="{12F4558E-1045-4BD9-A433-48C3B1B3985C}"/>
              </a:ext>
            </a:extLst>
          </p:cNvPr>
          <p:cNvSpPr/>
          <p:nvPr/>
        </p:nvSpPr>
        <p:spPr>
          <a:xfrm>
            <a:off x="2475758" y="5619236"/>
            <a:ext cx="465403" cy="441472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/>
                </a:solidFill>
              </a:rPr>
              <a:t>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Google Shape;178;p7">
            <a:extLst>
              <a:ext uri="{FF2B5EF4-FFF2-40B4-BE49-F238E27FC236}">
                <a16:creationId xmlns:a16="http://schemas.microsoft.com/office/drawing/2014/main" id="{00A736B2-A4CA-4AC1-AF7C-FD2D996770BD}"/>
              </a:ext>
            </a:extLst>
          </p:cNvPr>
          <p:cNvSpPr/>
          <p:nvPr/>
        </p:nvSpPr>
        <p:spPr>
          <a:xfrm>
            <a:off x="2475758" y="6716054"/>
            <a:ext cx="465403" cy="441472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/>
                </a:solidFill>
              </a:rPr>
              <a:t>4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Google Shape;178;p7">
            <a:extLst>
              <a:ext uri="{FF2B5EF4-FFF2-40B4-BE49-F238E27FC236}">
                <a16:creationId xmlns:a16="http://schemas.microsoft.com/office/drawing/2014/main" id="{AD1EDB14-2359-45D6-AAE5-082C22E48947}"/>
              </a:ext>
            </a:extLst>
          </p:cNvPr>
          <p:cNvSpPr/>
          <p:nvPr/>
        </p:nvSpPr>
        <p:spPr>
          <a:xfrm>
            <a:off x="2445920" y="7726012"/>
            <a:ext cx="465403" cy="441472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/>
                </a:solidFill>
              </a:rPr>
              <a:t>5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" name="Google Shape;178;p7">
            <a:extLst>
              <a:ext uri="{FF2B5EF4-FFF2-40B4-BE49-F238E27FC236}">
                <a16:creationId xmlns:a16="http://schemas.microsoft.com/office/drawing/2014/main" id="{D27DC4B5-8446-4B74-8AFA-B9F956946B79}"/>
              </a:ext>
            </a:extLst>
          </p:cNvPr>
          <p:cNvSpPr/>
          <p:nvPr/>
        </p:nvSpPr>
        <p:spPr>
          <a:xfrm>
            <a:off x="2418919" y="8611232"/>
            <a:ext cx="465403" cy="441472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/>
                </a:solidFill>
              </a:rPr>
              <a:t>6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9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-670354" y="-659027"/>
            <a:ext cx="19628707" cy="5326792"/>
          </a:xfrm>
          <a:prstGeom prst="rect">
            <a:avLst/>
          </a:prstGeom>
          <a:solidFill>
            <a:srgbClr val="75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2187303" y="121484"/>
            <a:ext cx="1391339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CC37"/>
                </a:solidFill>
                <a:latin typeface="Quicksand"/>
                <a:ea typeface="Quicksand"/>
                <a:cs typeface="Quicksand"/>
                <a:sym typeface="Quicksand"/>
              </a:rPr>
              <a:t>Anexo 1 “El árbol de la igualdad”</a:t>
            </a:r>
            <a:endParaRPr sz="4000" dirty="0"/>
          </a:p>
        </p:txBody>
      </p:sp>
      <p:sp>
        <p:nvSpPr>
          <p:cNvPr id="244" name="Google Shape;244;p10"/>
          <p:cNvSpPr/>
          <p:nvPr/>
        </p:nvSpPr>
        <p:spPr>
          <a:xfrm>
            <a:off x="-4826843" y="463287"/>
            <a:ext cx="6889345" cy="87376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16225495" y="559097"/>
            <a:ext cx="6889345" cy="87376"/>
          </a:xfrm>
          <a:prstGeom prst="rect">
            <a:avLst/>
          </a:prstGeom>
          <a:solidFill>
            <a:srgbClr val="FFCC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1196353" y="2004369"/>
            <a:ext cx="16185823" cy="7589889"/>
          </a:xfrm>
          <a:prstGeom prst="rect">
            <a:avLst/>
          </a:prstGeom>
          <a:solidFill>
            <a:srgbClr val="FFFD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Google Shape;345;p17">
            <a:extLst>
              <a:ext uri="{FF2B5EF4-FFF2-40B4-BE49-F238E27FC236}">
                <a16:creationId xmlns:a16="http://schemas.microsoft.com/office/drawing/2014/main" id="{AEAA9DD8-F70A-4366-BB64-1B4519873A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6043" y="8917507"/>
            <a:ext cx="2652482" cy="97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D41420C-5A0C-41C1-9683-A33A11DC0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773" y="3276291"/>
            <a:ext cx="5028690" cy="50063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34D66A-CE66-46D1-9007-3E85D389C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831" y="3056835"/>
            <a:ext cx="5857113" cy="44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7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951</Words>
  <Application>Microsoft Office PowerPoint</Application>
  <PresentationFormat>Personalizado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Quicksand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Gracia Enebral</dc:creator>
  <cp:lastModifiedBy>ADC | MANCOM. HORTA SUD</cp:lastModifiedBy>
  <cp:revision>60</cp:revision>
  <dcterms:created xsi:type="dcterms:W3CDTF">2006-08-16T00:00:00Z</dcterms:created>
  <dcterms:modified xsi:type="dcterms:W3CDTF">2021-01-27T12:39:09Z</dcterms:modified>
</cp:coreProperties>
</file>