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8" r:id="rId3"/>
    <p:sldId id="265" r:id="rId4"/>
    <p:sldId id="266" r:id="rId5"/>
    <p:sldId id="259" r:id="rId6"/>
    <p:sldId id="260" r:id="rId7"/>
    <p:sldId id="261" r:id="rId8"/>
    <p:sldId id="262" r:id="rId9"/>
    <p:sldId id="263" r:id="rId10"/>
    <p:sldId id="264"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Fredoka One" panose="020B0604020202020204" charset="0"/>
      <p:regular r:id="rId17"/>
    </p:embeddedFont>
    <p:embeddedFont>
      <p:font typeface="Quicksand" panose="020B0604020202020204" charset="0"/>
      <p:regular r:id="rId18"/>
    </p:embeddedFont>
    <p:embeddedFont>
      <p:font typeface="Quicksan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8070" autoAdjust="0"/>
  </p:normalViewPr>
  <p:slideViewPr>
    <p:cSldViewPr>
      <p:cViewPr varScale="1">
        <p:scale>
          <a:sx n="58" d="100"/>
          <a:sy n="58"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C9933-8AA9-4FF7-83D9-BF78856BBBEA}" type="datetimeFigureOut">
              <a:rPr lang="es-ES" smtClean="0"/>
              <a:t>20/01/2021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D1A1-93DE-4F00-A05F-178D41CB6C26}" type="slidenum">
              <a:rPr lang="es-ES" smtClean="0"/>
              <a:t>‹Nº›</a:t>
            </a:fld>
            <a:endParaRPr lang="es-ES"/>
          </a:p>
        </p:txBody>
      </p:sp>
    </p:spTree>
    <p:extLst>
      <p:ext uri="{BB962C8B-B14F-4D97-AF65-F5344CB8AC3E}">
        <p14:creationId xmlns:p14="http://schemas.microsoft.com/office/powerpoint/2010/main" val="239819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comenzar planteamos las diferencias entre lo que es el ámbito público y el ámbito privado. Favoreceremos la reflexión sobre a qué ámbito se le da más importancia en nuestra sociedad. Ambos son importantes pero a veces el trabajo doméstico no se ve como un trabajo realmente ¿qué piensan al respecto?.</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2</a:t>
            </a:fld>
            <a:endParaRPr lang="es-ES"/>
          </a:p>
        </p:txBody>
      </p:sp>
    </p:spTree>
    <p:extLst>
      <p:ext uri="{BB962C8B-B14F-4D97-AF65-F5344CB8AC3E}">
        <p14:creationId xmlns:p14="http://schemas.microsoft.com/office/powerpoint/2010/main" val="41517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 hilo de la anterior diapositiva , profundizaremos sobre qué es el trabajo doméstico, su importancia en la vida familiar pero también en la sociedad. Recalcaremos el tema de los cuidados y explicaremos de manera sencilla el concepto de corresponsabilidad: que cada miembro de la familia se responsabilice de las tareas ( en base a su desarrollo y edad)  de una manera equilibrada. Todas las personas pueden responsabilizarse de alguna tarea por pequeña que esta parezca y eso ayudará al cuidado familiar y a que se disponga de mayor tiempo libre equitativo.</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3</a:t>
            </a:fld>
            <a:endParaRPr lang="es-ES"/>
          </a:p>
        </p:txBody>
      </p:sp>
    </p:spTree>
    <p:extLst>
      <p:ext uri="{BB962C8B-B14F-4D97-AF65-F5344CB8AC3E}">
        <p14:creationId xmlns:p14="http://schemas.microsoft.com/office/powerpoint/2010/main" val="343344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realizar esta actividad repartiremos la ficha 1 (1 por persona), se explica que deberán rellanar los cuadros referidos a </a:t>
            </a:r>
            <a:r>
              <a:rPr lang="es-ES" i="1" dirty="0"/>
              <a:t>“familiares que viven en casa</a:t>
            </a:r>
            <a:r>
              <a:rPr lang="es-ES" dirty="0"/>
              <a:t>” ( si hay más de 6 miembros deberán elegir máximo a 6, en el caso de que la persona tenga 2 casas habituales deberá elegir a los miembros de la familia adultos/as y con mayor autonomía ). Obligatoriamente tendrá que incluirse a la persona que realiza la actividad. </a:t>
            </a:r>
          </a:p>
          <a:p>
            <a:endParaRPr lang="es-ES" dirty="0"/>
          </a:p>
          <a:p>
            <a:r>
              <a:rPr lang="es-ES" dirty="0"/>
              <a:t>Se leerán las tareas en voz alta una a una por si hubiera alguna duda al respecto y se les explica que en el apartado “persona” deberán escribir el nombre (o inicial) de la persona que con mayor habitualidad realiza las tareas en su hogar. Recalcar que no vale que una vez haya hecho esa tarea sino que estamos anotando a aquellas personas que la realizan de forma mayoritaria. Aún así es posible que una misma tarea sea realizada por 2 personas distintas, en tal caso, se anotará el nombre de las dos. En el caso de que haya tareas que no se realizan en el hogar (por ejemplo “sacar a la mascota” si no hay mascota) la tarea se dejará en blanco o se pondrá el número 0. </a:t>
            </a:r>
          </a:p>
          <a:p>
            <a:endParaRPr lang="es-ES" dirty="0"/>
          </a:p>
          <a:p>
            <a:r>
              <a:rPr lang="es-ES" dirty="0"/>
              <a:t>Cuando ya esté rellenada toda la ficha, pasamos a anotar la puntuación que han sacado cada una de las personas. Lo anotaremos en los cuadros de arriba , apartado “puntuación” justo debajo del nombre de la persona que haya conseguido dicha puntuación.</a:t>
            </a:r>
          </a:p>
          <a:p>
            <a:endParaRPr lang="es-ES" dirty="0"/>
          </a:p>
          <a:p>
            <a:r>
              <a:rPr lang="es-ES" dirty="0"/>
              <a:t>Cuando tengamos rellanadas todas las puntuaciones lo pondremos en común en la clase y comentaremos los resultados. Es importante que lleven la dicha a casa. </a:t>
            </a:r>
          </a:p>
          <a:p>
            <a:endParaRPr lang="es-ES" dirty="0"/>
          </a:p>
          <a:p>
            <a:r>
              <a:rPr lang="es-ES" dirty="0"/>
              <a:t>Para terminar señalaremos la importancia de que sean corresponsables.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4</a:t>
            </a:fld>
            <a:endParaRPr lang="es-ES"/>
          </a:p>
        </p:txBody>
      </p:sp>
    </p:spTree>
    <p:extLst>
      <p:ext uri="{BB962C8B-B14F-4D97-AF65-F5344CB8AC3E}">
        <p14:creationId xmlns:p14="http://schemas.microsoft.com/office/powerpoint/2010/main" val="269376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“in </a:t>
            </a:r>
            <a:r>
              <a:rPr lang="es-ES" dirty="0" err="1"/>
              <a:t>pass</a:t>
            </a:r>
            <a:r>
              <a:rPr lang="es-ES" dirty="0"/>
              <a:t>” entre un tema y otro, pondremos el vídeo con la canción y les preguntaremos qué cosas hacen los niños y niñas del vídeo y cuál es el tema principal de la canción . ¿Creen que es así? Nos sirve para introducir el tema de las profesiones.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5</a:t>
            </a:fld>
            <a:endParaRPr lang="es-ES"/>
          </a:p>
        </p:txBody>
      </p:sp>
    </p:spTree>
    <p:extLst>
      <p:ext uri="{BB962C8B-B14F-4D97-AF65-F5344CB8AC3E}">
        <p14:creationId xmlns:p14="http://schemas.microsoft.com/office/powerpoint/2010/main" val="255144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Las preguntas son orientativas, la finalidad es que entiendan que las profesiones pertenecen al trabajo en el ámbito público y que se diferencian del trabajo doméstico. También se incidirá en que dentro de una misma profesión a veces no se requiere una misma capacidad ( por ejemplo ante un incendio a veces se necesitará de personal con unas características u otras ).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6</a:t>
            </a:fld>
            <a:endParaRPr lang="es-ES"/>
          </a:p>
        </p:txBody>
      </p:sp>
    </p:spTree>
    <p:extLst>
      <p:ext uri="{BB962C8B-B14F-4D97-AF65-F5344CB8AC3E}">
        <p14:creationId xmlns:p14="http://schemas.microsoft.com/office/powerpoint/2010/main" val="21811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Le enseñamos ejemplos de profesiones y les preguntamos si las reconocen , les explicamos en esta diapositiva quiénes son las personas que aparecen ( bailarín, pilota y astronauta)</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7</a:t>
            </a:fld>
            <a:endParaRPr lang="es-ES"/>
          </a:p>
        </p:txBody>
      </p:sp>
    </p:spTree>
    <p:extLst>
      <p:ext uri="{BB962C8B-B14F-4D97-AF65-F5344CB8AC3E}">
        <p14:creationId xmlns:p14="http://schemas.microsoft.com/office/powerpoint/2010/main" val="43481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 cuenten quienes son: enfermero, bombera y pescatero (es importante que utilicen el lenguaje adecuado por ejemplo bombera y no bombero)</a:t>
            </a:r>
          </a:p>
          <a:p>
            <a:endParaRPr lang="es-ES" dirty="0"/>
          </a:p>
          <a:p>
            <a:r>
              <a:rPr lang="es-ES" dirty="0"/>
              <a:t>Les preguntamos si les llama la atención alguna imágenes y profundizamos sobre qué cualidades y capacidades se necesitarían para ejercer cada una de esas profesiones .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8</a:t>
            </a:fld>
            <a:endParaRPr lang="es-ES"/>
          </a:p>
        </p:txBody>
      </p:sp>
    </p:spTree>
    <p:extLst>
      <p:ext uri="{BB962C8B-B14F-4D97-AF65-F5344CB8AC3E}">
        <p14:creationId xmlns:p14="http://schemas.microsoft.com/office/powerpoint/2010/main" val="188355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 cuenten quienes son: Agricultora, cuidador, conductora de autobús. (es importante que utilicen el lenguaje adecuado por ejemplo bombera y no bombero)</a:t>
            </a:r>
          </a:p>
          <a:p>
            <a:endParaRPr lang="es-ES" dirty="0"/>
          </a:p>
          <a:p>
            <a:r>
              <a:rPr lang="es-ES" dirty="0"/>
              <a:t>Les preguntamos si les llama la atención alguna imágenes y profundizamos sobre qué cualidades y capacidades se necesitarían para ejercer cada una de esas profesiones .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9</a:t>
            </a:fld>
            <a:endParaRPr lang="es-ES"/>
          </a:p>
        </p:txBody>
      </p:sp>
    </p:spTree>
    <p:extLst>
      <p:ext uri="{BB962C8B-B14F-4D97-AF65-F5344CB8AC3E}">
        <p14:creationId xmlns:p14="http://schemas.microsoft.com/office/powerpoint/2010/main" val="117436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realizar esta actividad repartimos la ficha 2. Les pedimos que dibujen su cara en todas las profesiones y que pinten aquella que les gusta más.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al final vemos que queda un poco de tiempo podemos realizar una dinámica de mímica en la que una persona sale al centro de la clase, piensa en una profesión y, mediante mímica, la representa. El resto de la clase tendrá que adivinar el nombre de dicha profesión.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10</a:t>
            </a:fld>
            <a:endParaRPr lang="es-ES"/>
          </a:p>
        </p:txBody>
      </p:sp>
    </p:spTree>
    <p:extLst>
      <p:ext uri="{BB962C8B-B14F-4D97-AF65-F5344CB8AC3E}">
        <p14:creationId xmlns:p14="http://schemas.microsoft.com/office/powerpoint/2010/main" val="385304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eiCAK4FkKRU&amp;sns=t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381000" y="342900"/>
            <a:ext cx="16430373" cy="1974900"/>
          </a:xfrm>
          <a:prstGeom prst="rect">
            <a:avLst/>
          </a:prstGeom>
        </p:spPr>
        <p:txBody>
          <a:bodyPr lIns="0" tIns="0" rIns="0" bIns="0" rtlCol="0" anchor="t">
            <a:spAutoFit/>
          </a:bodyPr>
          <a:lstStyle/>
          <a:p>
            <a:pPr algn="ctr">
              <a:lnSpc>
                <a:spcPts val="7704"/>
              </a:lnSpc>
            </a:pPr>
            <a:r>
              <a:rPr lang="en-US" sz="7200" dirty="0">
                <a:solidFill>
                  <a:srgbClr val="CF3754"/>
                </a:solidFill>
                <a:latin typeface="Fredoka One"/>
              </a:rPr>
              <a:t>DE MAYOR QUIERO SER…</a:t>
            </a:r>
          </a:p>
          <a:p>
            <a:pPr algn="ctr">
              <a:lnSpc>
                <a:spcPts val="7704"/>
              </a:lnSpc>
            </a:pPr>
            <a:r>
              <a:rPr lang="en-US" sz="7200" dirty="0">
                <a:solidFill>
                  <a:srgbClr val="CF3754"/>
                </a:solidFill>
                <a:latin typeface="Fredoka One"/>
              </a:rPr>
              <a:t>¡YO!</a:t>
            </a:r>
          </a:p>
        </p:txBody>
      </p:sp>
      <p:pic>
        <p:nvPicPr>
          <p:cNvPr id="7" name="Imagen 6">
            <a:extLst>
              <a:ext uri="{FF2B5EF4-FFF2-40B4-BE49-F238E27FC236}">
                <a16:creationId xmlns:a16="http://schemas.microsoft.com/office/drawing/2014/main" id="{8A7A7FD2-4919-4503-A6B2-C91AC99D5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9" y="9144428"/>
            <a:ext cx="2656936" cy="838200"/>
          </a:xfrm>
          <a:prstGeom prst="rect">
            <a:avLst/>
          </a:prstGeom>
        </p:spPr>
      </p:pic>
      <p:pic>
        <p:nvPicPr>
          <p:cNvPr id="9" name="Imagen 8">
            <a:extLst>
              <a:ext uri="{FF2B5EF4-FFF2-40B4-BE49-F238E27FC236}">
                <a16:creationId xmlns:a16="http://schemas.microsoft.com/office/drawing/2014/main" id="{56A8C99D-664A-417E-974E-BF1CBDEB0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8964917"/>
            <a:ext cx="1252341" cy="1207783"/>
          </a:xfrm>
          <a:prstGeom prst="rect">
            <a:avLst/>
          </a:prstGeom>
        </p:spPr>
      </p:pic>
      <p:pic>
        <p:nvPicPr>
          <p:cNvPr id="4" name="Imagen 3">
            <a:extLst>
              <a:ext uri="{FF2B5EF4-FFF2-40B4-BE49-F238E27FC236}">
                <a16:creationId xmlns:a16="http://schemas.microsoft.com/office/drawing/2014/main" id="{6BFA0B3C-845E-490D-A499-267FBF763CEE}"/>
              </a:ext>
            </a:extLst>
          </p:cNvPr>
          <p:cNvPicPr>
            <a:picLocks noChangeAspect="1"/>
          </p:cNvPicPr>
          <p:nvPr/>
        </p:nvPicPr>
        <p:blipFill>
          <a:blip r:embed="rId4"/>
          <a:stretch>
            <a:fillRect/>
          </a:stretch>
        </p:blipFill>
        <p:spPr>
          <a:xfrm>
            <a:off x="1447800" y="3086100"/>
            <a:ext cx="8123296" cy="5410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n 4">
            <a:extLst>
              <a:ext uri="{FF2B5EF4-FFF2-40B4-BE49-F238E27FC236}">
                <a16:creationId xmlns:a16="http://schemas.microsoft.com/office/drawing/2014/main" id="{A695DBAD-FDE1-46EE-A8DC-AE144EC79605}"/>
              </a:ext>
            </a:extLst>
          </p:cNvPr>
          <p:cNvPicPr>
            <a:picLocks noChangeAspect="1"/>
          </p:cNvPicPr>
          <p:nvPr/>
        </p:nvPicPr>
        <p:blipFill>
          <a:blip r:embed="rId5"/>
          <a:stretch>
            <a:fillRect/>
          </a:stretch>
        </p:blipFill>
        <p:spPr>
          <a:xfrm>
            <a:off x="11430000" y="1943100"/>
            <a:ext cx="5638800" cy="6718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7" name="TextBox 7"/>
          <p:cNvSpPr txBox="1"/>
          <p:nvPr/>
        </p:nvSpPr>
        <p:spPr>
          <a:xfrm>
            <a:off x="1981200" y="342900"/>
            <a:ext cx="6700516" cy="2417008"/>
          </a:xfrm>
          <a:prstGeom prst="rect">
            <a:avLst/>
          </a:prstGeom>
        </p:spPr>
        <p:txBody>
          <a:bodyPr lIns="0" tIns="0" rIns="0" bIns="0" rtlCol="0" anchor="t">
            <a:spAutoFit/>
          </a:bodyPr>
          <a:lstStyle/>
          <a:p>
            <a:pPr>
              <a:lnSpc>
                <a:spcPts val="9690"/>
              </a:lnSpc>
            </a:pPr>
            <a:r>
              <a:rPr lang="en-US" sz="8000" dirty="0" err="1">
                <a:solidFill>
                  <a:srgbClr val="CF3754"/>
                </a:solidFill>
                <a:latin typeface="Fredoka One"/>
              </a:rPr>
              <a:t>Actividad</a:t>
            </a:r>
            <a:r>
              <a:rPr lang="en-US" sz="8000" dirty="0">
                <a:solidFill>
                  <a:srgbClr val="CF3754"/>
                </a:solidFill>
                <a:latin typeface="Fredoka One"/>
              </a:rPr>
              <a:t>: </a:t>
            </a:r>
            <a:r>
              <a:rPr lang="en-US" sz="8000" dirty="0" err="1">
                <a:solidFill>
                  <a:srgbClr val="CF3754"/>
                </a:solidFill>
                <a:latin typeface="Fredoka One"/>
              </a:rPr>
              <a:t>Profesiones</a:t>
            </a:r>
            <a:endParaRPr lang="en-US" sz="8000" dirty="0">
              <a:solidFill>
                <a:srgbClr val="CF3754"/>
              </a:solidFill>
              <a:latin typeface="Fredoka One"/>
            </a:endParaRPr>
          </a:p>
        </p:txBody>
      </p:sp>
      <p:pic>
        <p:nvPicPr>
          <p:cNvPr id="12" name="Imagen 11">
            <a:extLst>
              <a:ext uri="{FF2B5EF4-FFF2-40B4-BE49-F238E27FC236}">
                <a16:creationId xmlns:a16="http://schemas.microsoft.com/office/drawing/2014/main" id="{D565FAF1-A0F4-476A-AFCD-FB95B0615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444713"/>
            <a:ext cx="6584973" cy="95668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0">
            <a:extLst>
              <a:ext uri="{FF2B5EF4-FFF2-40B4-BE49-F238E27FC236}">
                <a16:creationId xmlns:a16="http://schemas.microsoft.com/office/drawing/2014/main" id="{86454435-1B63-47B5-B16E-E6AE12E4ADC0}"/>
              </a:ext>
            </a:extLst>
          </p:cNvPr>
          <p:cNvSpPr txBox="1"/>
          <p:nvPr/>
        </p:nvSpPr>
        <p:spPr>
          <a:xfrm>
            <a:off x="-1600200" y="4605850"/>
            <a:ext cx="12109432" cy="622286"/>
          </a:xfrm>
          <a:prstGeom prst="rect">
            <a:avLst/>
          </a:prstGeom>
        </p:spPr>
        <p:txBody>
          <a:bodyPr lIns="0" tIns="0" rIns="0" bIns="0" rtlCol="0" anchor="t">
            <a:spAutoFit/>
          </a:bodyPr>
          <a:lstStyle/>
          <a:p>
            <a:pPr algn="ctr">
              <a:lnSpc>
                <a:spcPts val="4992"/>
              </a:lnSpc>
            </a:pPr>
            <a:r>
              <a:rPr lang="en-US" sz="3962" dirty="0">
                <a:solidFill>
                  <a:srgbClr val="262626"/>
                </a:solidFill>
                <a:latin typeface="Quicksand"/>
              </a:rPr>
              <a:t>De mayor me </a:t>
            </a:r>
            <a:r>
              <a:rPr lang="en-US" sz="3962" dirty="0" err="1">
                <a:solidFill>
                  <a:srgbClr val="262626"/>
                </a:solidFill>
                <a:latin typeface="Quicksand"/>
              </a:rPr>
              <a:t>gustaría</a:t>
            </a:r>
            <a:r>
              <a:rPr lang="en-US" sz="3962" dirty="0">
                <a:solidFill>
                  <a:srgbClr val="262626"/>
                </a:solidFill>
                <a:latin typeface="Quicksand"/>
              </a:rPr>
              <a:t> </a:t>
            </a:r>
            <a:r>
              <a:rPr lang="en-US" sz="3962" dirty="0" err="1">
                <a:solidFill>
                  <a:srgbClr val="262626"/>
                </a:solidFill>
                <a:latin typeface="Quicksand"/>
              </a:rPr>
              <a:t>trabajar</a:t>
            </a:r>
            <a:r>
              <a:rPr lang="en-US" sz="3962" dirty="0">
                <a:solidFill>
                  <a:srgbClr val="262626"/>
                </a:solidFill>
                <a:latin typeface="Quicksand"/>
              </a:rPr>
              <a:t> de…</a:t>
            </a:r>
          </a:p>
        </p:txBody>
      </p:sp>
      <p:pic>
        <p:nvPicPr>
          <p:cNvPr id="16" name="Imagen 15">
            <a:extLst>
              <a:ext uri="{FF2B5EF4-FFF2-40B4-BE49-F238E27FC236}">
                <a16:creationId xmlns:a16="http://schemas.microsoft.com/office/drawing/2014/main" id="{2B36BCB4-5633-487D-90E5-E7D2F43F54A1}"/>
              </a:ext>
            </a:extLst>
          </p:cNvPr>
          <p:cNvPicPr>
            <a:picLocks noChangeAspect="1"/>
          </p:cNvPicPr>
          <p:nvPr/>
        </p:nvPicPr>
        <p:blipFill>
          <a:blip r:embed="rId4"/>
          <a:stretch>
            <a:fillRect/>
          </a:stretch>
        </p:blipFill>
        <p:spPr>
          <a:xfrm>
            <a:off x="544184" y="9065967"/>
            <a:ext cx="2658086" cy="841321"/>
          </a:xfrm>
          <a:prstGeom prst="rect">
            <a:avLst/>
          </a:prstGeom>
        </p:spPr>
      </p:pic>
      <p:pic>
        <p:nvPicPr>
          <p:cNvPr id="17" name="Imagen 16">
            <a:extLst>
              <a:ext uri="{FF2B5EF4-FFF2-40B4-BE49-F238E27FC236}">
                <a16:creationId xmlns:a16="http://schemas.microsoft.com/office/drawing/2014/main" id="{33608D7D-3739-492C-93BC-E722217B1263}"/>
              </a:ext>
            </a:extLst>
          </p:cNvPr>
          <p:cNvPicPr>
            <a:picLocks noChangeAspect="1"/>
          </p:cNvPicPr>
          <p:nvPr/>
        </p:nvPicPr>
        <p:blipFill>
          <a:blip r:embed="rId5"/>
          <a:stretch>
            <a:fillRect/>
          </a:stretch>
        </p:blipFill>
        <p:spPr>
          <a:xfrm>
            <a:off x="8056822" y="8700175"/>
            <a:ext cx="1249788" cy="12071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dirty="0">
                <a:solidFill>
                  <a:srgbClr val="FFF5DD"/>
                </a:solidFill>
                <a:latin typeface="Quicksand Bold"/>
              </a:rPr>
              <a:t>M</a:t>
            </a:r>
          </a:p>
        </p:txBody>
      </p:sp>
      <p:sp>
        <p:nvSpPr>
          <p:cNvPr id="7" name="TextBox 7"/>
          <p:cNvSpPr txBox="1"/>
          <p:nvPr/>
        </p:nvSpPr>
        <p:spPr>
          <a:xfrm>
            <a:off x="304800" y="266700"/>
            <a:ext cx="9495437" cy="2392963"/>
          </a:xfrm>
          <a:prstGeom prst="rect">
            <a:avLst/>
          </a:prstGeom>
        </p:spPr>
        <p:txBody>
          <a:bodyPr lIns="0" tIns="0" rIns="0" bIns="0" rtlCol="0" anchor="t">
            <a:spAutoFit/>
          </a:bodyPr>
          <a:lstStyle/>
          <a:p>
            <a:pPr algn="ctr">
              <a:lnSpc>
                <a:spcPts val="9690"/>
              </a:lnSpc>
            </a:pPr>
            <a:r>
              <a:rPr lang="en-US" sz="7200" dirty="0">
                <a:solidFill>
                  <a:srgbClr val="CF3754"/>
                </a:solidFill>
                <a:latin typeface="Fredoka One"/>
              </a:rPr>
              <a:t>El </a:t>
            </a:r>
            <a:r>
              <a:rPr lang="en-US" sz="7200" dirty="0" err="1">
                <a:solidFill>
                  <a:srgbClr val="CF3754"/>
                </a:solidFill>
                <a:latin typeface="Fredoka One"/>
              </a:rPr>
              <a:t>trabajo</a:t>
            </a:r>
            <a:r>
              <a:rPr lang="en-US" sz="7200" dirty="0">
                <a:solidFill>
                  <a:srgbClr val="CF3754"/>
                </a:solidFill>
                <a:latin typeface="Fredoka One"/>
              </a:rPr>
              <a:t> </a:t>
            </a:r>
            <a:r>
              <a:rPr lang="en-US" sz="7200" dirty="0" err="1">
                <a:solidFill>
                  <a:srgbClr val="CF3754"/>
                </a:solidFill>
                <a:latin typeface="Fredoka One"/>
              </a:rPr>
              <a:t>fuera</a:t>
            </a:r>
            <a:r>
              <a:rPr lang="en-US" sz="7200" dirty="0">
                <a:solidFill>
                  <a:srgbClr val="CF3754"/>
                </a:solidFill>
                <a:latin typeface="Fredoka One"/>
              </a:rPr>
              <a:t> y dentro de casa</a:t>
            </a:r>
          </a:p>
        </p:txBody>
      </p:sp>
      <p:pic>
        <p:nvPicPr>
          <p:cNvPr id="9" name="Imagen 8">
            <a:extLst>
              <a:ext uri="{FF2B5EF4-FFF2-40B4-BE49-F238E27FC236}">
                <a16:creationId xmlns:a16="http://schemas.microsoft.com/office/drawing/2014/main" id="{DAEE1A65-8FC6-445C-AE71-FBAF39A5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342900"/>
            <a:ext cx="6815621" cy="76779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a:extLst>
              <a:ext uri="{FF2B5EF4-FFF2-40B4-BE49-F238E27FC236}">
                <a16:creationId xmlns:a16="http://schemas.microsoft.com/office/drawing/2014/main" id="{E188E53E-DB10-429B-B3BB-A1E261EFA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14056"/>
            <a:ext cx="4165566" cy="6245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4">
            <a:extLst>
              <a:ext uri="{FF2B5EF4-FFF2-40B4-BE49-F238E27FC236}">
                <a16:creationId xmlns:a16="http://schemas.microsoft.com/office/drawing/2014/main" id="{4F3800CB-AF54-4AE9-A0F0-E0A66593638A}"/>
              </a:ext>
            </a:extLst>
          </p:cNvPr>
          <p:cNvSpPr txBox="1"/>
          <p:nvPr/>
        </p:nvSpPr>
        <p:spPr>
          <a:xfrm>
            <a:off x="7960165" y="8474978"/>
            <a:ext cx="6700516" cy="2654253"/>
          </a:xfrm>
          <a:prstGeom prst="rect">
            <a:avLst/>
          </a:prstGeom>
        </p:spPr>
        <p:txBody>
          <a:bodyPr lIns="0" tIns="0" rIns="0" bIns="0" rtlCol="0" anchor="t">
            <a:spAutoFit/>
          </a:bodyPr>
          <a:lstStyle/>
          <a:p>
            <a:pPr>
              <a:lnSpc>
                <a:spcPts val="4171"/>
              </a:lnSpc>
            </a:pPr>
            <a:r>
              <a:rPr lang="en-US" sz="4000" dirty="0">
                <a:solidFill>
                  <a:srgbClr val="262626"/>
                </a:solidFill>
                <a:latin typeface="Quicksand"/>
              </a:rPr>
              <a:t>¿</a:t>
            </a:r>
            <a:r>
              <a:rPr lang="en-US" sz="4000" dirty="0" err="1">
                <a:solidFill>
                  <a:srgbClr val="262626"/>
                </a:solidFill>
                <a:latin typeface="Quicksand"/>
              </a:rPr>
              <a:t>Qué</a:t>
            </a:r>
            <a:r>
              <a:rPr lang="en-US" sz="4000" dirty="0">
                <a:solidFill>
                  <a:srgbClr val="262626"/>
                </a:solidFill>
                <a:latin typeface="Quicksand"/>
              </a:rPr>
              <a:t> es </a:t>
            </a:r>
            <a:r>
              <a:rPr lang="en-US" sz="4000" dirty="0" err="1">
                <a:solidFill>
                  <a:srgbClr val="262626"/>
                </a:solidFill>
                <a:latin typeface="Quicksand"/>
              </a:rPr>
              <a:t>más</a:t>
            </a:r>
            <a:r>
              <a:rPr lang="en-US" sz="4000" dirty="0">
                <a:solidFill>
                  <a:srgbClr val="262626"/>
                </a:solidFill>
                <a:latin typeface="Quicksand"/>
              </a:rPr>
              <a:t> </a:t>
            </a:r>
            <a:r>
              <a:rPr lang="en-US" sz="4000" dirty="0" err="1">
                <a:solidFill>
                  <a:srgbClr val="262626"/>
                </a:solidFill>
                <a:latin typeface="Quicksand"/>
              </a:rPr>
              <a:t>importante</a:t>
            </a:r>
            <a:r>
              <a:rPr lang="en-US" sz="4000" dirty="0">
                <a:solidFill>
                  <a:srgbClr val="262626"/>
                </a:solidFill>
                <a:latin typeface="Quicksand"/>
              </a:rPr>
              <a:t>?</a:t>
            </a:r>
          </a:p>
          <a:p>
            <a:pPr>
              <a:lnSpc>
                <a:spcPts val="4171"/>
              </a:lnSpc>
            </a:pPr>
            <a:endParaRPr lang="en-US" sz="4000" dirty="0">
              <a:solidFill>
                <a:srgbClr val="262626"/>
              </a:solidFill>
              <a:latin typeface="Quicksand"/>
            </a:endParaRPr>
          </a:p>
          <a:p>
            <a:pPr>
              <a:lnSpc>
                <a:spcPts val="4171"/>
              </a:lnSpc>
            </a:pPr>
            <a:r>
              <a:rPr lang="en-US" sz="4000" dirty="0">
                <a:solidFill>
                  <a:srgbClr val="262626"/>
                </a:solidFill>
                <a:latin typeface="Quicksand"/>
              </a:rPr>
              <a:t>¿Es </a:t>
            </a:r>
            <a:r>
              <a:rPr lang="en-US" sz="4000" dirty="0" err="1">
                <a:solidFill>
                  <a:srgbClr val="262626"/>
                </a:solidFill>
                <a:latin typeface="Quicksand"/>
              </a:rPr>
              <a:t>diferente</a:t>
            </a:r>
            <a:r>
              <a:rPr lang="en-US" sz="4000" dirty="0">
                <a:solidFill>
                  <a:srgbClr val="262626"/>
                </a:solidFill>
                <a:latin typeface="Quicksand"/>
              </a:rPr>
              <a:t> el </a:t>
            </a:r>
            <a:r>
              <a:rPr lang="en-US" sz="4000" dirty="0" err="1">
                <a:solidFill>
                  <a:srgbClr val="262626"/>
                </a:solidFill>
                <a:latin typeface="Quicksand"/>
              </a:rPr>
              <a:t>trabajo</a:t>
            </a:r>
            <a:r>
              <a:rPr lang="en-US" sz="4000"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endParaRPr lang="en-US" sz="3113" dirty="0">
              <a:solidFill>
                <a:srgbClr val="262626"/>
              </a:solidFill>
              <a:latin typeface="Quicksand"/>
            </a:endParaRPr>
          </a:p>
        </p:txBody>
      </p:sp>
      <p:pic>
        <p:nvPicPr>
          <p:cNvPr id="5" name="Imagen 4">
            <a:extLst>
              <a:ext uri="{FF2B5EF4-FFF2-40B4-BE49-F238E27FC236}">
                <a16:creationId xmlns:a16="http://schemas.microsoft.com/office/drawing/2014/main" id="{130B782E-8897-46F3-91F2-5E1703B09C78}"/>
              </a:ext>
            </a:extLst>
          </p:cNvPr>
          <p:cNvPicPr>
            <a:picLocks noChangeAspect="1"/>
          </p:cNvPicPr>
          <p:nvPr/>
        </p:nvPicPr>
        <p:blipFill>
          <a:blip r:embed="rId5"/>
          <a:stretch>
            <a:fillRect/>
          </a:stretch>
        </p:blipFill>
        <p:spPr>
          <a:xfrm>
            <a:off x="457200" y="9438343"/>
            <a:ext cx="2658086" cy="841321"/>
          </a:xfrm>
          <a:prstGeom prst="rect">
            <a:avLst/>
          </a:prstGeom>
        </p:spPr>
      </p:pic>
      <p:pic>
        <p:nvPicPr>
          <p:cNvPr id="6" name="Imagen 5">
            <a:extLst>
              <a:ext uri="{FF2B5EF4-FFF2-40B4-BE49-F238E27FC236}">
                <a16:creationId xmlns:a16="http://schemas.microsoft.com/office/drawing/2014/main" id="{221DFE80-E9A4-4E76-9C1A-C8FB83BD096F}"/>
              </a:ext>
            </a:extLst>
          </p:cNvPr>
          <p:cNvPicPr>
            <a:picLocks noChangeAspect="1"/>
          </p:cNvPicPr>
          <p:nvPr/>
        </p:nvPicPr>
        <p:blipFill>
          <a:blip r:embed="rId6"/>
          <a:stretch>
            <a:fillRect/>
          </a:stretch>
        </p:blipFill>
        <p:spPr>
          <a:xfrm>
            <a:off x="16581012" y="8818597"/>
            <a:ext cx="1249788" cy="12071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10236642" y="1600946"/>
            <a:ext cx="9597868" cy="816121"/>
          </a:xfrm>
          <a:prstGeom prst="rect">
            <a:avLst/>
          </a:prstGeom>
        </p:spPr>
        <p:txBody>
          <a:bodyPr lIns="0" tIns="0" rIns="0" bIns="0" rtlCol="0" anchor="t">
            <a:spAutoFit/>
          </a:bodyPr>
          <a:lstStyle/>
          <a:p>
            <a:pPr>
              <a:lnSpc>
                <a:spcPts val="6847"/>
              </a:lnSpc>
            </a:pPr>
            <a:r>
              <a:rPr lang="en-US" sz="5400" dirty="0">
                <a:solidFill>
                  <a:srgbClr val="CF3754"/>
                </a:solidFill>
                <a:latin typeface="Fredoka One"/>
              </a:rPr>
              <a:t>El </a:t>
            </a:r>
            <a:r>
              <a:rPr lang="en-US" sz="5400" dirty="0" err="1">
                <a:solidFill>
                  <a:srgbClr val="CF3754"/>
                </a:solidFill>
                <a:latin typeface="Fredoka One"/>
              </a:rPr>
              <a:t>trabajo</a:t>
            </a:r>
            <a:r>
              <a:rPr lang="en-US" sz="5400" dirty="0">
                <a:solidFill>
                  <a:srgbClr val="CF3754"/>
                </a:solidFill>
                <a:latin typeface="Fredoka One"/>
              </a:rPr>
              <a:t> </a:t>
            </a:r>
            <a:r>
              <a:rPr lang="en-US" sz="5400" dirty="0" err="1">
                <a:solidFill>
                  <a:srgbClr val="CF3754"/>
                </a:solidFill>
                <a:latin typeface="Fredoka One"/>
              </a:rPr>
              <a:t>doméstico</a:t>
            </a:r>
            <a:endParaRPr lang="en-US" sz="5400" dirty="0">
              <a:solidFill>
                <a:srgbClr val="CF3754"/>
              </a:solidFill>
              <a:latin typeface="Fredoka One"/>
            </a:endParaRPr>
          </a:p>
        </p:txBody>
      </p:sp>
      <p:sp>
        <p:nvSpPr>
          <p:cNvPr id="4" name="TextBox 4"/>
          <p:cNvSpPr txBox="1"/>
          <p:nvPr/>
        </p:nvSpPr>
        <p:spPr>
          <a:xfrm>
            <a:off x="10939244" y="3661859"/>
            <a:ext cx="6700516" cy="4270080"/>
          </a:xfrm>
          <a:prstGeom prst="rect">
            <a:avLst/>
          </a:prstGeom>
        </p:spPr>
        <p:txBody>
          <a:bodyPr lIns="0" tIns="0" rIns="0" bIns="0" rtlCol="0" anchor="t">
            <a:spAutoFit/>
          </a:bodyPr>
          <a:lstStyle/>
          <a:p>
            <a:pPr>
              <a:lnSpc>
                <a:spcPts val="4171"/>
              </a:lnSpc>
            </a:pPr>
            <a:r>
              <a:rPr lang="en-US" sz="3113" dirty="0">
                <a:solidFill>
                  <a:srgbClr val="262626"/>
                </a:solidFill>
                <a:latin typeface="Quicksand"/>
              </a:rPr>
              <a:t>¿</a:t>
            </a:r>
            <a:r>
              <a:rPr lang="en-US" sz="3113" dirty="0" err="1">
                <a:solidFill>
                  <a:srgbClr val="262626"/>
                </a:solidFill>
                <a:latin typeface="Quicksand"/>
              </a:rPr>
              <a:t>Qué</a:t>
            </a:r>
            <a:r>
              <a:rPr lang="en-US" sz="3113" dirty="0">
                <a:solidFill>
                  <a:srgbClr val="262626"/>
                </a:solidFill>
                <a:latin typeface="Quicksand"/>
              </a:rPr>
              <a:t> es el </a:t>
            </a:r>
            <a:r>
              <a:rPr lang="en-US" sz="3113" dirty="0" err="1">
                <a:solidFill>
                  <a:srgbClr val="262626"/>
                </a:solidFill>
                <a:latin typeface="Quicksand"/>
              </a:rPr>
              <a:t>trabajo</a:t>
            </a:r>
            <a:r>
              <a:rPr lang="en-US" sz="3113" dirty="0">
                <a:solidFill>
                  <a:srgbClr val="262626"/>
                </a:solidFill>
                <a:latin typeface="Quicksand"/>
              </a:rPr>
              <a:t> </a:t>
            </a:r>
            <a:r>
              <a:rPr lang="en-US" sz="3113" dirty="0" err="1">
                <a:solidFill>
                  <a:srgbClr val="262626"/>
                </a:solidFill>
                <a:latin typeface="Quicksand"/>
              </a:rPr>
              <a:t>doméstico</a:t>
            </a:r>
            <a:r>
              <a:rPr lang="en-US" sz="3113"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r>
              <a:rPr lang="en-US" sz="3113" dirty="0">
                <a:solidFill>
                  <a:srgbClr val="262626"/>
                </a:solidFill>
                <a:latin typeface="Quicksand"/>
              </a:rPr>
              <a:t>¿Para </a:t>
            </a:r>
            <a:r>
              <a:rPr lang="en-US" sz="3113" dirty="0" err="1">
                <a:solidFill>
                  <a:srgbClr val="262626"/>
                </a:solidFill>
                <a:latin typeface="Quicksand"/>
              </a:rPr>
              <a:t>qué</a:t>
            </a:r>
            <a:r>
              <a:rPr lang="en-US" sz="3113" dirty="0">
                <a:solidFill>
                  <a:srgbClr val="262626"/>
                </a:solidFill>
                <a:latin typeface="Quicksand"/>
              </a:rPr>
              <a:t> </a:t>
            </a:r>
            <a:r>
              <a:rPr lang="en-US" sz="3113" dirty="0" err="1">
                <a:solidFill>
                  <a:srgbClr val="262626"/>
                </a:solidFill>
                <a:latin typeface="Quicksand"/>
              </a:rPr>
              <a:t>sirve</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0"/>
              </a:lnSpc>
            </a:pPr>
            <a:r>
              <a:rPr lang="en-US" sz="3113" dirty="0">
                <a:solidFill>
                  <a:srgbClr val="262626"/>
                </a:solidFill>
                <a:latin typeface="Quicksand"/>
              </a:rPr>
              <a:t>¿</a:t>
            </a:r>
            <a:r>
              <a:rPr lang="en-US" sz="3113" dirty="0" err="1">
                <a:solidFill>
                  <a:srgbClr val="262626"/>
                </a:solidFill>
                <a:latin typeface="Quicksand"/>
              </a:rPr>
              <a:t>Quiénes</a:t>
            </a:r>
            <a:r>
              <a:rPr lang="en-US" sz="3113" dirty="0">
                <a:solidFill>
                  <a:srgbClr val="262626"/>
                </a:solidFill>
                <a:latin typeface="Quicksand"/>
              </a:rPr>
              <a:t> </a:t>
            </a:r>
            <a:r>
              <a:rPr lang="en-US" sz="3113" dirty="0" err="1">
                <a:solidFill>
                  <a:srgbClr val="262626"/>
                </a:solidFill>
                <a:latin typeface="Quicksand"/>
              </a:rPr>
              <a:t>pueden</a:t>
            </a:r>
            <a:r>
              <a:rPr lang="en-US" sz="3113" dirty="0">
                <a:solidFill>
                  <a:srgbClr val="262626"/>
                </a:solidFill>
                <a:latin typeface="Quicksand"/>
              </a:rPr>
              <a:t> </a:t>
            </a:r>
            <a:r>
              <a:rPr lang="en-US" sz="3113" dirty="0" err="1">
                <a:solidFill>
                  <a:srgbClr val="262626"/>
                </a:solidFill>
                <a:latin typeface="Quicksand"/>
              </a:rPr>
              <a:t>realizarlo</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0"/>
              </a:lnSpc>
            </a:pPr>
            <a:r>
              <a:rPr lang="en-US" sz="3113" dirty="0">
                <a:solidFill>
                  <a:srgbClr val="262626"/>
                </a:solidFill>
                <a:latin typeface="Quicksand"/>
              </a:rPr>
              <a:t>El </a:t>
            </a:r>
            <a:r>
              <a:rPr lang="en-US" sz="3113" dirty="0" err="1">
                <a:solidFill>
                  <a:srgbClr val="262626"/>
                </a:solidFill>
                <a:latin typeface="Quicksand"/>
              </a:rPr>
              <a:t>cuidado</a:t>
            </a:r>
            <a:r>
              <a:rPr lang="en-US" sz="3113" dirty="0">
                <a:solidFill>
                  <a:srgbClr val="262626"/>
                </a:solidFill>
                <a:latin typeface="Quicksand"/>
              </a:rPr>
              <a:t> </a:t>
            </a:r>
          </a:p>
          <a:p>
            <a:pPr>
              <a:lnSpc>
                <a:spcPts val="4170"/>
              </a:lnSpc>
            </a:pPr>
            <a:endParaRPr lang="en-US" sz="3113" dirty="0">
              <a:solidFill>
                <a:srgbClr val="262626"/>
              </a:solidFill>
              <a:latin typeface="Quicksand"/>
            </a:endParaRPr>
          </a:p>
        </p:txBody>
      </p:sp>
      <p:sp>
        <p:nvSpPr>
          <p:cNvPr id="6" name="TextBox 3">
            <a:extLst>
              <a:ext uri="{FF2B5EF4-FFF2-40B4-BE49-F238E27FC236}">
                <a16:creationId xmlns:a16="http://schemas.microsoft.com/office/drawing/2014/main" id="{A082E45E-640B-482D-A67F-ED79F33EEFE9}"/>
              </a:ext>
            </a:extLst>
          </p:cNvPr>
          <p:cNvSpPr txBox="1"/>
          <p:nvPr/>
        </p:nvSpPr>
        <p:spPr>
          <a:xfrm>
            <a:off x="5943600" y="8982310"/>
            <a:ext cx="9597868" cy="816121"/>
          </a:xfrm>
          <a:prstGeom prst="rect">
            <a:avLst/>
          </a:prstGeom>
        </p:spPr>
        <p:txBody>
          <a:bodyPr lIns="0" tIns="0" rIns="0" bIns="0" rtlCol="0" anchor="t">
            <a:spAutoFit/>
          </a:bodyPr>
          <a:lstStyle/>
          <a:p>
            <a:pPr>
              <a:lnSpc>
                <a:spcPts val="6847"/>
              </a:lnSpc>
            </a:pPr>
            <a:r>
              <a:rPr lang="en-US" sz="5400" dirty="0">
                <a:solidFill>
                  <a:srgbClr val="CF3754"/>
                </a:solidFill>
                <a:latin typeface="Fredoka One"/>
              </a:rPr>
              <a:t>LA CORRESPONSABILIDAD </a:t>
            </a:r>
          </a:p>
        </p:txBody>
      </p:sp>
      <p:pic>
        <p:nvPicPr>
          <p:cNvPr id="9" name="Imagen 8">
            <a:extLst>
              <a:ext uri="{FF2B5EF4-FFF2-40B4-BE49-F238E27FC236}">
                <a16:creationId xmlns:a16="http://schemas.microsoft.com/office/drawing/2014/main" id="{006FAE8A-53AB-4595-8127-95D8ABAC939E}"/>
              </a:ext>
            </a:extLst>
          </p:cNvPr>
          <p:cNvPicPr>
            <a:picLocks noChangeAspect="1"/>
          </p:cNvPicPr>
          <p:nvPr/>
        </p:nvPicPr>
        <p:blipFill>
          <a:blip r:embed="rId3"/>
          <a:stretch>
            <a:fillRect/>
          </a:stretch>
        </p:blipFill>
        <p:spPr>
          <a:xfrm>
            <a:off x="2209800" y="1409700"/>
            <a:ext cx="6400800" cy="7073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a:extLst>
              <a:ext uri="{FF2B5EF4-FFF2-40B4-BE49-F238E27FC236}">
                <a16:creationId xmlns:a16="http://schemas.microsoft.com/office/drawing/2014/main" id="{03E0320D-C40D-485F-947A-AEA3EE16181E}"/>
              </a:ext>
            </a:extLst>
          </p:cNvPr>
          <p:cNvPicPr>
            <a:picLocks noChangeAspect="1"/>
          </p:cNvPicPr>
          <p:nvPr/>
        </p:nvPicPr>
        <p:blipFill>
          <a:blip r:embed="rId4"/>
          <a:stretch>
            <a:fillRect/>
          </a:stretch>
        </p:blipFill>
        <p:spPr>
          <a:xfrm>
            <a:off x="381000" y="9281983"/>
            <a:ext cx="2658086" cy="841321"/>
          </a:xfrm>
          <a:prstGeom prst="rect">
            <a:avLst/>
          </a:prstGeom>
        </p:spPr>
      </p:pic>
      <p:pic>
        <p:nvPicPr>
          <p:cNvPr id="5" name="Imagen 4">
            <a:extLst>
              <a:ext uri="{FF2B5EF4-FFF2-40B4-BE49-F238E27FC236}">
                <a16:creationId xmlns:a16="http://schemas.microsoft.com/office/drawing/2014/main" id="{2AB7404C-4B52-434C-836E-F0E20029BD1E}"/>
              </a:ext>
            </a:extLst>
          </p:cNvPr>
          <p:cNvPicPr>
            <a:picLocks noChangeAspect="1"/>
          </p:cNvPicPr>
          <p:nvPr/>
        </p:nvPicPr>
        <p:blipFill>
          <a:blip r:embed="rId5"/>
          <a:stretch>
            <a:fillRect/>
          </a:stretch>
        </p:blipFill>
        <p:spPr>
          <a:xfrm>
            <a:off x="16657212" y="8874549"/>
            <a:ext cx="1249788" cy="1207113"/>
          </a:xfrm>
          <a:prstGeom prst="rect">
            <a:avLst/>
          </a:prstGeom>
        </p:spPr>
      </p:pic>
    </p:spTree>
    <p:extLst>
      <p:ext uri="{BB962C8B-B14F-4D97-AF65-F5344CB8AC3E}">
        <p14:creationId xmlns:p14="http://schemas.microsoft.com/office/powerpoint/2010/main" val="315524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7" name="TextBox 7"/>
          <p:cNvSpPr txBox="1"/>
          <p:nvPr/>
        </p:nvSpPr>
        <p:spPr>
          <a:xfrm>
            <a:off x="457200" y="342900"/>
            <a:ext cx="17221200" cy="2417008"/>
          </a:xfrm>
          <a:prstGeom prst="rect">
            <a:avLst/>
          </a:prstGeom>
        </p:spPr>
        <p:txBody>
          <a:bodyPr wrap="square" lIns="0" tIns="0" rIns="0" bIns="0" rtlCol="0" anchor="t">
            <a:spAutoFit/>
          </a:bodyPr>
          <a:lstStyle/>
          <a:p>
            <a:pPr>
              <a:lnSpc>
                <a:spcPts val="9690"/>
              </a:lnSpc>
            </a:pPr>
            <a:r>
              <a:rPr lang="en-US" sz="8000" dirty="0" err="1">
                <a:solidFill>
                  <a:srgbClr val="CF3754"/>
                </a:solidFill>
                <a:latin typeface="Fredoka One"/>
              </a:rPr>
              <a:t>Actividades</a:t>
            </a:r>
            <a:r>
              <a:rPr lang="en-US" sz="8000" dirty="0">
                <a:solidFill>
                  <a:srgbClr val="CF3754"/>
                </a:solidFill>
                <a:latin typeface="Fredoka One"/>
              </a:rPr>
              <a:t>: </a:t>
            </a:r>
          </a:p>
          <a:p>
            <a:pPr>
              <a:lnSpc>
                <a:spcPts val="9690"/>
              </a:lnSpc>
            </a:pPr>
            <a:r>
              <a:rPr lang="en-US" sz="8000" dirty="0">
                <a:solidFill>
                  <a:srgbClr val="CF3754"/>
                </a:solidFill>
                <a:latin typeface="Fredoka One"/>
              </a:rPr>
              <a:t>La </a:t>
            </a:r>
            <a:r>
              <a:rPr lang="en-US" sz="8000" dirty="0" err="1">
                <a:solidFill>
                  <a:srgbClr val="CF3754"/>
                </a:solidFill>
                <a:latin typeface="Fredoka One"/>
              </a:rPr>
              <a:t>corresponsabilidad</a:t>
            </a:r>
            <a:r>
              <a:rPr lang="en-US" sz="8000" dirty="0">
                <a:solidFill>
                  <a:srgbClr val="CF3754"/>
                </a:solidFill>
                <a:latin typeface="Fredoka One"/>
              </a:rPr>
              <a:t> y el </a:t>
            </a:r>
            <a:r>
              <a:rPr lang="en-US" sz="8000" dirty="0" err="1">
                <a:solidFill>
                  <a:srgbClr val="CF3754"/>
                </a:solidFill>
                <a:latin typeface="Fredoka One"/>
              </a:rPr>
              <a:t>cuidado</a:t>
            </a:r>
            <a:r>
              <a:rPr lang="en-US" sz="8000" dirty="0">
                <a:solidFill>
                  <a:srgbClr val="CF3754"/>
                </a:solidFill>
                <a:latin typeface="Fredoka One"/>
              </a:rPr>
              <a:t> </a:t>
            </a:r>
          </a:p>
        </p:txBody>
      </p:sp>
      <p:pic>
        <p:nvPicPr>
          <p:cNvPr id="5" name="Imagen 4">
            <a:extLst>
              <a:ext uri="{FF2B5EF4-FFF2-40B4-BE49-F238E27FC236}">
                <a16:creationId xmlns:a16="http://schemas.microsoft.com/office/drawing/2014/main" id="{9B9CBAEA-83D4-401A-A9CC-5E41F00C801D}"/>
              </a:ext>
            </a:extLst>
          </p:cNvPr>
          <p:cNvPicPr>
            <a:picLocks noChangeAspect="1"/>
          </p:cNvPicPr>
          <p:nvPr/>
        </p:nvPicPr>
        <p:blipFill>
          <a:blip r:embed="rId3"/>
          <a:stretch>
            <a:fillRect/>
          </a:stretch>
        </p:blipFill>
        <p:spPr>
          <a:xfrm>
            <a:off x="4648200" y="3162300"/>
            <a:ext cx="7381833" cy="6224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n 5">
            <a:extLst>
              <a:ext uri="{FF2B5EF4-FFF2-40B4-BE49-F238E27FC236}">
                <a16:creationId xmlns:a16="http://schemas.microsoft.com/office/drawing/2014/main" id="{5E89AC9E-C298-4C0B-B621-C234192FBBBD}"/>
              </a:ext>
            </a:extLst>
          </p:cNvPr>
          <p:cNvPicPr>
            <a:picLocks noChangeAspect="1"/>
          </p:cNvPicPr>
          <p:nvPr/>
        </p:nvPicPr>
        <p:blipFill>
          <a:blip r:embed="rId4"/>
          <a:stretch>
            <a:fillRect/>
          </a:stretch>
        </p:blipFill>
        <p:spPr>
          <a:xfrm>
            <a:off x="457200" y="9230759"/>
            <a:ext cx="2658086" cy="841321"/>
          </a:xfrm>
          <a:prstGeom prst="rect">
            <a:avLst/>
          </a:prstGeom>
        </p:spPr>
      </p:pic>
      <p:pic>
        <p:nvPicPr>
          <p:cNvPr id="8" name="Imagen 7">
            <a:extLst>
              <a:ext uri="{FF2B5EF4-FFF2-40B4-BE49-F238E27FC236}">
                <a16:creationId xmlns:a16="http://schemas.microsoft.com/office/drawing/2014/main" id="{079AAA08-457A-4686-BC1B-90559656BDB0}"/>
              </a:ext>
            </a:extLst>
          </p:cNvPr>
          <p:cNvPicPr>
            <a:picLocks noChangeAspect="1"/>
          </p:cNvPicPr>
          <p:nvPr/>
        </p:nvPicPr>
        <p:blipFill>
          <a:blip r:embed="rId5"/>
          <a:stretch>
            <a:fillRect/>
          </a:stretch>
        </p:blipFill>
        <p:spPr>
          <a:xfrm>
            <a:off x="16563595" y="8947547"/>
            <a:ext cx="1249788" cy="1207113"/>
          </a:xfrm>
          <a:prstGeom prst="rect">
            <a:avLst/>
          </a:prstGeom>
        </p:spPr>
      </p:pic>
    </p:spTree>
    <p:extLst>
      <p:ext uri="{BB962C8B-B14F-4D97-AF65-F5344CB8AC3E}">
        <p14:creationId xmlns:p14="http://schemas.microsoft.com/office/powerpoint/2010/main" val="20929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2707" y="2976371"/>
            <a:ext cx="16230600" cy="49691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3"/>
          <p:cNvSpPr txBox="1"/>
          <p:nvPr/>
        </p:nvSpPr>
        <p:spPr>
          <a:xfrm>
            <a:off x="1065320" y="9031052"/>
            <a:ext cx="3962495" cy="294504"/>
          </a:xfrm>
          <a:prstGeom prst="rect">
            <a:avLst/>
          </a:prstGeom>
        </p:spPr>
        <p:txBody>
          <a:bodyPr lIns="0" tIns="0" rIns="0" bIns="0" rtlCol="0" anchor="t">
            <a:spAutoFit/>
          </a:bodyPr>
          <a:lstStyle/>
          <a:p>
            <a:pPr algn="ctr">
              <a:lnSpc>
                <a:spcPts val="2520"/>
              </a:lnSpc>
              <a:spcBef>
                <a:spcPct val="0"/>
              </a:spcBef>
            </a:pPr>
            <a:r>
              <a:rPr lang="en-US" sz="1800" dirty="0">
                <a:solidFill>
                  <a:srgbClr val="DD2E44"/>
                </a:solidFill>
                <a:latin typeface="Fredoka One"/>
                <a:hlinkClick r:id="rId4"/>
              </a:rPr>
              <a:t>Ver </a:t>
            </a:r>
            <a:r>
              <a:rPr lang="en-US" sz="1800" dirty="0" err="1">
                <a:solidFill>
                  <a:srgbClr val="DD2E44"/>
                </a:solidFill>
                <a:latin typeface="Fredoka One"/>
                <a:hlinkClick r:id="rId4"/>
              </a:rPr>
              <a:t>vídeo</a:t>
            </a:r>
            <a:r>
              <a:rPr lang="en-US" sz="1800" dirty="0">
                <a:solidFill>
                  <a:srgbClr val="DD2E44"/>
                </a:solidFill>
                <a:latin typeface="Fredoka One"/>
                <a:hlinkClick r:id="rId4"/>
              </a:rPr>
              <a:t>: </a:t>
            </a:r>
            <a:r>
              <a:rPr lang="en-US" sz="1800" dirty="0" err="1">
                <a:solidFill>
                  <a:srgbClr val="DD2E44"/>
                </a:solidFill>
                <a:latin typeface="Fredoka One"/>
                <a:hlinkClick r:id="rId4"/>
              </a:rPr>
              <a:t>canción</a:t>
            </a:r>
            <a:r>
              <a:rPr lang="en-US" sz="1800" dirty="0">
                <a:solidFill>
                  <a:srgbClr val="DD2E44"/>
                </a:solidFill>
                <a:latin typeface="Fredoka One"/>
                <a:hlinkClick r:id="rId4"/>
              </a:rPr>
              <a:t> </a:t>
            </a:r>
            <a:r>
              <a:rPr lang="en-US" sz="1800" dirty="0" err="1">
                <a:solidFill>
                  <a:srgbClr val="DD2E44"/>
                </a:solidFill>
                <a:latin typeface="Fredoka One"/>
                <a:hlinkClick r:id="rId4"/>
              </a:rPr>
              <a:t>Depende</a:t>
            </a:r>
            <a:r>
              <a:rPr lang="en-US" sz="1800" dirty="0">
                <a:solidFill>
                  <a:srgbClr val="DD2E44"/>
                </a:solidFill>
                <a:latin typeface="Fredoka One"/>
                <a:hlinkClick r:id="rId4"/>
              </a:rPr>
              <a:t> de los 2</a:t>
            </a:r>
            <a:endParaRPr lang="en-US" sz="1800" dirty="0">
              <a:solidFill>
                <a:srgbClr val="DD2E44"/>
              </a:solidFill>
              <a:latin typeface="Fredoka One"/>
            </a:endParaRPr>
          </a:p>
        </p:txBody>
      </p:sp>
      <p:pic>
        <p:nvPicPr>
          <p:cNvPr id="4" name="Imagen 3">
            <a:extLst>
              <a:ext uri="{FF2B5EF4-FFF2-40B4-BE49-F238E27FC236}">
                <a16:creationId xmlns:a16="http://schemas.microsoft.com/office/drawing/2014/main" id="{218434E6-7A9E-4786-91D3-4550E5FA6139}"/>
              </a:ext>
            </a:extLst>
          </p:cNvPr>
          <p:cNvPicPr>
            <a:picLocks noChangeAspect="1"/>
          </p:cNvPicPr>
          <p:nvPr/>
        </p:nvPicPr>
        <p:blipFill>
          <a:blip r:embed="rId5"/>
          <a:stretch>
            <a:fillRect/>
          </a:stretch>
        </p:blipFill>
        <p:spPr>
          <a:xfrm>
            <a:off x="685800" y="522867"/>
            <a:ext cx="2658086" cy="841321"/>
          </a:xfrm>
          <a:prstGeom prst="rect">
            <a:avLst/>
          </a:prstGeom>
        </p:spPr>
      </p:pic>
      <p:pic>
        <p:nvPicPr>
          <p:cNvPr id="5" name="Imagen 4">
            <a:extLst>
              <a:ext uri="{FF2B5EF4-FFF2-40B4-BE49-F238E27FC236}">
                <a16:creationId xmlns:a16="http://schemas.microsoft.com/office/drawing/2014/main" id="{D0761E6D-546C-4F73-BDF0-504726B1918A}"/>
              </a:ext>
            </a:extLst>
          </p:cNvPr>
          <p:cNvPicPr>
            <a:picLocks noChangeAspect="1"/>
          </p:cNvPicPr>
          <p:nvPr/>
        </p:nvPicPr>
        <p:blipFill>
          <a:blip r:embed="rId6"/>
          <a:stretch>
            <a:fillRect/>
          </a:stretch>
        </p:blipFill>
        <p:spPr>
          <a:xfrm>
            <a:off x="16628413" y="339970"/>
            <a:ext cx="1249788" cy="12071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10236642" y="1600946"/>
            <a:ext cx="9597868" cy="889378"/>
          </a:xfrm>
          <a:prstGeom prst="rect">
            <a:avLst/>
          </a:prstGeom>
        </p:spPr>
        <p:txBody>
          <a:bodyPr lIns="0" tIns="0" rIns="0" bIns="0" rtlCol="0" anchor="t">
            <a:spAutoFit/>
          </a:bodyPr>
          <a:lstStyle/>
          <a:p>
            <a:pPr>
              <a:lnSpc>
                <a:spcPts val="6847"/>
              </a:lnSpc>
            </a:pPr>
            <a:r>
              <a:rPr lang="en-US" sz="6399">
                <a:solidFill>
                  <a:srgbClr val="CF3754"/>
                </a:solidFill>
                <a:latin typeface="Fredoka One"/>
              </a:rPr>
              <a:t>LAS PROFESIONES</a:t>
            </a:r>
          </a:p>
        </p:txBody>
      </p:sp>
      <p:sp>
        <p:nvSpPr>
          <p:cNvPr id="4" name="TextBox 4"/>
          <p:cNvSpPr txBox="1"/>
          <p:nvPr/>
        </p:nvSpPr>
        <p:spPr>
          <a:xfrm>
            <a:off x="10668000" y="3086100"/>
            <a:ext cx="6700516" cy="4752944"/>
          </a:xfrm>
          <a:prstGeom prst="rect">
            <a:avLst/>
          </a:prstGeom>
        </p:spPr>
        <p:txBody>
          <a:bodyPr lIns="0" tIns="0" rIns="0" bIns="0" rtlCol="0" anchor="t">
            <a:spAutoFit/>
          </a:bodyPr>
          <a:lstStyle/>
          <a:p>
            <a:pPr>
              <a:lnSpc>
                <a:spcPts val="4171"/>
              </a:lnSpc>
            </a:pPr>
            <a:r>
              <a:rPr lang="en-US" sz="3113" dirty="0">
                <a:solidFill>
                  <a:srgbClr val="262626"/>
                </a:solidFill>
                <a:latin typeface="Quicksand"/>
              </a:rPr>
              <a:t>¿</a:t>
            </a:r>
            <a:r>
              <a:rPr lang="en-US" sz="3113" dirty="0" err="1">
                <a:solidFill>
                  <a:srgbClr val="262626"/>
                </a:solidFill>
                <a:latin typeface="Quicksand"/>
              </a:rPr>
              <a:t>Qué</a:t>
            </a:r>
            <a:r>
              <a:rPr lang="en-US" sz="3113" dirty="0">
                <a:solidFill>
                  <a:srgbClr val="262626"/>
                </a:solidFill>
                <a:latin typeface="Quicksand"/>
              </a:rPr>
              <a:t> es una </a:t>
            </a:r>
            <a:r>
              <a:rPr lang="en-US" sz="3113" dirty="0" err="1">
                <a:solidFill>
                  <a:srgbClr val="262626"/>
                </a:solidFill>
                <a:latin typeface="Quicksand"/>
              </a:rPr>
              <a:t>profesión</a:t>
            </a:r>
            <a:r>
              <a:rPr lang="en-US" sz="3113"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r>
              <a:rPr lang="en-US" sz="3113" dirty="0">
                <a:solidFill>
                  <a:srgbClr val="262626"/>
                </a:solidFill>
                <a:latin typeface="Quicksand"/>
              </a:rPr>
              <a:t>¿Para </a:t>
            </a:r>
            <a:r>
              <a:rPr lang="en-US" sz="3113" dirty="0" err="1">
                <a:solidFill>
                  <a:srgbClr val="262626"/>
                </a:solidFill>
                <a:latin typeface="Quicksand"/>
              </a:rPr>
              <a:t>qué</a:t>
            </a:r>
            <a:r>
              <a:rPr lang="en-US" sz="3113" dirty="0">
                <a:solidFill>
                  <a:srgbClr val="262626"/>
                </a:solidFill>
                <a:latin typeface="Quicksand"/>
              </a:rPr>
              <a:t> </a:t>
            </a:r>
            <a:r>
              <a:rPr lang="en-US" sz="3113" dirty="0" err="1">
                <a:solidFill>
                  <a:srgbClr val="262626"/>
                </a:solidFill>
                <a:latin typeface="Quicksand"/>
              </a:rPr>
              <a:t>sirve</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0"/>
              </a:lnSpc>
            </a:pPr>
            <a:r>
              <a:rPr lang="en-US" sz="3113" dirty="0">
                <a:solidFill>
                  <a:srgbClr val="262626"/>
                </a:solidFill>
                <a:latin typeface="Quicksand"/>
              </a:rPr>
              <a:t>¿</a:t>
            </a:r>
            <a:r>
              <a:rPr lang="en-US" sz="3113" dirty="0" err="1">
                <a:solidFill>
                  <a:srgbClr val="262626"/>
                </a:solidFill>
                <a:latin typeface="Quicksand"/>
              </a:rPr>
              <a:t>Qué</a:t>
            </a:r>
            <a:r>
              <a:rPr lang="en-US" sz="3113" dirty="0">
                <a:solidFill>
                  <a:srgbClr val="262626"/>
                </a:solidFill>
                <a:latin typeface="Quicksand"/>
              </a:rPr>
              <a:t> se </a:t>
            </a:r>
            <a:r>
              <a:rPr lang="en-US" sz="3113" dirty="0" err="1">
                <a:solidFill>
                  <a:srgbClr val="262626"/>
                </a:solidFill>
                <a:latin typeface="Quicksand"/>
              </a:rPr>
              <a:t>necesita</a:t>
            </a:r>
            <a:r>
              <a:rPr lang="en-US" sz="3113" dirty="0">
                <a:solidFill>
                  <a:srgbClr val="262626"/>
                </a:solidFill>
                <a:latin typeface="Quicksand"/>
              </a:rPr>
              <a:t> para </a:t>
            </a:r>
            <a:r>
              <a:rPr lang="en-US" sz="3113" dirty="0" err="1">
                <a:solidFill>
                  <a:srgbClr val="262626"/>
                </a:solidFill>
                <a:latin typeface="Quicksand"/>
              </a:rPr>
              <a:t>tener</a:t>
            </a:r>
            <a:r>
              <a:rPr lang="en-US" sz="3113" dirty="0">
                <a:solidFill>
                  <a:srgbClr val="262626"/>
                </a:solidFill>
                <a:latin typeface="Quicksand"/>
              </a:rPr>
              <a:t> una </a:t>
            </a:r>
            <a:r>
              <a:rPr lang="en-US" sz="3113" dirty="0" err="1">
                <a:solidFill>
                  <a:srgbClr val="262626"/>
                </a:solidFill>
                <a:latin typeface="Quicksand"/>
              </a:rPr>
              <a:t>profesión</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1"/>
              </a:lnSpc>
            </a:pPr>
            <a:r>
              <a:rPr lang="en-US" sz="3113" dirty="0">
                <a:solidFill>
                  <a:srgbClr val="262626"/>
                </a:solidFill>
                <a:latin typeface="Quicksand"/>
              </a:rPr>
              <a:t>¿</a:t>
            </a:r>
            <a:r>
              <a:rPr lang="en-US" sz="3113" dirty="0" err="1">
                <a:solidFill>
                  <a:srgbClr val="262626"/>
                </a:solidFill>
                <a:latin typeface="Quicksand"/>
              </a:rPr>
              <a:t>Qué</a:t>
            </a:r>
            <a:r>
              <a:rPr lang="en-US" sz="3113" dirty="0">
                <a:solidFill>
                  <a:srgbClr val="262626"/>
                </a:solidFill>
                <a:latin typeface="Quicksand"/>
              </a:rPr>
              <a:t> </a:t>
            </a:r>
            <a:r>
              <a:rPr lang="en-US" sz="3113" dirty="0" err="1">
                <a:solidFill>
                  <a:srgbClr val="262626"/>
                </a:solidFill>
                <a:latin typeface="Quicksand"/>
              </a:rPr>
              <a:t>profesión</a:t>
            </a:r>
            <a:r>
              <a:rPr lang="en-US" sz="3113" dirty="0">
                <a:solidFill>
                  <a:srgbClr val="262626"/>
                </a:solidFill>
                <a:latin typeface="Quicksand"/>
              </a:rPr>
              <a:t> </a:t>
            </a:r>
            <a:r>
              <a:rPr lang="en-US" sz="3113" dirty="0" err="1">
                <a:solidFill>
                  <a:srgbClr val="262626"/>
                </a:solidFill>
                <a:latin typeface="Quicksand"/>
              </a:rPr>
              <a:t>nos</a:t>
            </a:r>
            <a:r>
              <a:rPr lang="en-US" sz="3113" dirty="0">
                <a:solidFill>
                  <a:srgbClr val="262626"/>
                </a:solidFill>
                <a:latin typeface="Quicksand"/>
              </a:rPr>
              <a:t> </a:t>
            </a:r>
            <a:r>
              <a:rPr lang="en-US" sz="3113" dirty="0" err="1">
                <a:solidFill>
                  <a:srgbClr val="262626"/>
                </a:solidFill>
                <a:latin typeface="Quicksand"/>
              </a:rPr>
              <a:t>gustaría</a:t>
            </a:r>
            <a:r>
              <a:rPr lang="en-US" sz="3113" dirty="0">
                <a:solidFill>
                  <a:srgbClr val="262626"/>
                </a:solidFill>
                <a:latin typeface="Quicksand"/>
              </a:rPr>
              <a:t> </a:t>
            </a:r>
            <a:r>
              <a:rPr lang="en-US" sz="3113" dirty="0" err="1">
                <a:solidFill>
                  <a:srgbClr val="262626"/>
                </a:solidFill>
                <a:latin typeface="Quicksand"/>
              </a:rPr>
              <a:t>tener</a:t>
            </a:r>
            <a:r>
              <a:rPr lang="en-US" sz="3113" dirty="0">
                <a:solidFill>
                  <a:srgbClr val="262626"/>
                </a:solidFill>
                <a:latin typeface="Quicksand"/>
              </a:rPr>
              <a:t> </a:t>
            </a:r>
            <a:r>
              <a:rPr lang="en-US" sz="3113" dirty="0" err="1">
                <a:solidFill>
                  <a:srgbClr val="262626"/>
                </a:solidFill>
                <a:latin typeface="Quicksand"/>
              </a:rPr>
              <a:t>cuando</a:t>
            </a:r>
            <a:r>
              <a:rPr lang="en-US" sz="3113" dirty="0">
                <a:solidFill>
                  <a:srgbClr val="262626"/>
                </a:solidFill>
                <a:latin typeface="Quicksand"/>
              </a:rPr>
              <a:t> </a:t>
            </a:r>
            <a:r>
              <a:rPr lang="en-US" sz="3113" dirty="0" err="1">
                <a:solidFill>
                  <a:srgbClr val="262626"/>
                </a:solidFill>
                <a:latin typeface="Quicksand"/>
              </a:rPr>
              <a:t>seamos</a:t>
            </a:r>
            <a:r>
              <a:rPr lang="en-US" sz="3113" dirty="0">
                <a:solidFill>
                  <a:srgbClr val="262626"/>
                </a:solidFill>
                <a:latin typeface="Quicksand"/>
              </a:rPr>
              <a:t> </a:t>
            </a:r>
            <a:r>
              <a:rPr lang="en-US" sz="3113" dirty="0" err="1">
                <a:solidFill>
                  <a:srgbClr val="262626"/>
                </a:solidFill>
                <a:latin typeface="Quicksand"/>
              </a:rPr>
              <a:t>mayores</a:t>
            </a:r>
            <a:r>
              <a:rPr lang="en-US" sz="3113" dirty="0">
                <a:solidFill>
                  <a:srgbClr val="262626"/>
                </a:solidFill>
                <a:latin typeface="Quicksand"/>
              </a:rPr>
              <a:t>?</a:t>
            </a:r>
          </a:p>
        </p:txBody>
      </p:sp>
      <p:pic>
        <p:nvPicPr>
          <p:cNvPr id="6" name="Imagen 5">
            <a:extLst>
              <a:ext uri="{FF2B5EF4-FFF2-40B4-BE49-F238E27FC236}">
                <a16:creationId xmlns:a16="http://schemas.microsoft.com/office/drawing/2014/main" id="{983AD103-7C31-43DA-893F-7B0B8A7BD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443" y="1104900"/>
            <a:ext cx="6810632" cy="68535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a:extLst>
              <a:ext uri="{FF2B5EF4-FFF2-40B4-BE49-F238E27FC236}">
                <a16:creationId xmlns:a16="http://schemas.microsoft.com/office/drawing/2014/main" id="{71825B2E-32DB-4F19-B2B1-3DCF4A5003AE}"/>
              </a:ext>
            </a:extLst>
          </p:cNvPr>
          <p:cNvPicPr>
            <a:picLocks noChangeAspect="1"/>
          </p:cNvPicPr>
          <p:nvPr/>
        </p:nvPicPr>
        <p:blipFill>
          <a:blip r:embed="rId4"/>
          <a:stretch>
            <a:fillRect/>
          </a:stretch>
        </p:blipFill>
        <p:spPr>
          <a:xfrm>
            <a:off x="533400" y="9258300"/>
            <a:ext cx="2658086" cy="841321"/>
          </a:xfrm>
          <a:prstGeom prst="rect">
            <a:avLst/>
          </a:prstGeom>
        </p:spPr>
      </p:pic>
      <p:pic>
        <p:nvPicPr>
          <p:cNvPr id="8" name="Imagen 7">
            <a:extLst>
              <a:ext uri="{FF2B5EF4-FFF2-40B4-BE49-F238E27FC236}">
                <a16:creationId xmlns:a16="http://schemas.microsoft.com/office/drawing/2014/main" id="{E19CBC18-41B2-45A3-B25C-955097E94A2D}"/>
              </a:ext>
            </a:extLst>
          </p:cNvPr>
          <p:cNvPicPr>
            <a:picLocks noChangeAspect="1"/>
          </p:cNvPicPr>
          <p:nvPr/>
        </p:nvPicPr>
        <p:blipFill>
          <a:blip r:embed="rId5"/>
          <a:stretch>
            <a:fillRect/>
          </a:stretch>
        </p:blipFill>
        <p:spPr>
          <a:xfrm>
            <a:off x="16509166" y="8892508"/>
            <a:ext cx="1249788" cy="1207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l="16377" r="27265"/>
            <a:stretch>
              <a:fillRect/>
            </a:stretch>
          </p:blipFill>
          <p:spPr>
            <a:xfrm>
              <a:off x="0" y="0"/>
              <a:ext cx="6059377" cy="7216755"/>
            </a:xfrm>
            <a:prstGeom prst="rect">
              <a:avLst/>
            </a:prstGeom>
          </p:spPr>
        </p:pic>
        <p:pic>
          <p:nvPicPr>
            <p:cNvPr id="4" name="Picture 4"/>
            <p:cNvPicPr>
              <a:picLocks noChangeAspect="1"/>
            </p:cNvPicPr>
            <p:nvPr/>
          </p:nvPicPr>
          <p:blipFill>
            <a:blip r:embed="rId4"/>
            <a:srcRect l="22817" r="22817"/>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2659" r="22659"/>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9906"/>
          </a:xfrm>
          <a:prstGeom prst="rect">
            <a:avLst/>
          </a:prstGeom>
        </p:spPr>
        <p:txBody>
          <a:bodyPr lIns="0" tIns="0" rIns="0" bIns="0" rtlCol="0" anchor="t">
            <a:spAutoFit/>
          </a:bodyPr>
          <a:lstStyle/>
          <a:p>
            <a:pPr>
              <a:lnSpc>
                <a:spcPts val="7267"/>
              </a:lnSpc>
            </a:pPr>
            <a:r>
              <a:rPr lang="en-US" sz="6792">
                <a:solidFill>
                  <a:srgbClr val="CF3754"/>
                </a:solidFill>
                <a:latin typeface="Fredoka One"/>
              </a:rPr>
              <a:t>Algunos ejemplos de profesiones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a:solidFill>
                  <a:srgbClr val="262626"/>
                </a:solidFill>
                <a:latin typeface="Quicksand"/>
              </a:rPr>
              <a:t>Sabrías decir cuáles son...</a:t>
            </a:r>
          </a:p>
        </p:txBody>
      </p:sp>
      <p:sp>
        <p:nvSpPr>
          <p:cNvPr id="11" name="TextBox 11"/>
          <p:cNvSpPr txBox="1"/>
          <p:nvPr/>
        </p:nvSpPr>
        <p:spPr>
          <a:xfrm>
            <a:off x="3435851" y="9220200"/>
            <a:ext cx="1488281"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Sergio Bernal</a:t>
            </a:r>
          </a:p>
        </p:txBody>
      </p:sp>
      <p:sp>
        <p:nvSpPr>
          <p:cNvPr id="12" name="TextBox 12"/>
          <p:cNvSpPr txBox="1"/>
          <p:nvPr/>
        </p:nvSpPr>
        <p:spPr>
          <a:xfrm>
            <a:off x="8064143" y="9220200"/>
            <a:ext cx="1662303"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Rosa Mª García</a:t>
            </a:r>
          </a:p>
        </p:txBody>
      </p:sp>
      <p:sp>
        <p:nvSpPr>
          <p:cNvPr id="13" name="TextBox 13"/>
          <p:cNvSpPr txBox="1"/>
          <p:nvPr/>
        </p:nvSpPr>
        <p:spPr>
          <a:xfrm>
            <a:off x="12741807" y="9143673"/>
            <a:ext cx="2339911"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Valentina Tereskova</a:t>
            </a:r>
          </a:p>
        </p:txBody>
      </p:sp>
      <p:pic>
        <p:nvPicPr>
          <p:cNvPr id="14" name="Imagen 13">
            <a:extLst>
              <a:ext uri="{FF2B5EF4-FFF2-40B4-BE49-F238E27FC236}">
                <a16:creationId xmlns:a16="http://schemas.microsoft.com/office/drawing/2014/main" id="{473368C3-E430-4F54-A71B-D2954A85533B}"/>
              </a:ext>
            </a:extLst>
          </p:cNvPr>
          <p:cNvPicPr>
            <a:picLocks noChangeAspect="1"/>
          </p:cNvPicPr>
          <p:nvPr/>
        </p:nvPicPr>
        <p:blipFill>
          <a:blip r:embed="rId6"/>
          <a:stretch>
            <a:fillRect/>
          </a:stretch>
        </p:blipFill>
        <p:spPr>
          <a:xfrm>
            <a:off x="304800" y="419100"/>
            <a:ext cx="2658086" cy="841321"/>
          </a:xfrm>
          <a:prstGeom prst="rect">
            <a:avLst/>
          </a:prstGeom>
        </p:spPr>
      </p:pic>
      <p:pic>
        <p:nvPicPr>
          <p:cNvPr id="15" name="Imagen 14">
            <a:extLst>
              <a:ext uri="{FF2B5EF4-FFF2-40B4-BE49-F238E27FC236}">
                <a16:creationId xmlns:a16="http://schemas.microsoft.com/office/drawing/2014/main" id="{F59B253B-26F9-4DB6-BE1F-7DAF7A3CA620}"/>
              </a:ext>
            </a:extLst>
          </p:cNvPr>
          <p:cNvPicPr>
            <a:picLocks noChangeAspect="1"/>
          </p:cNvPicPr>
          <p:nvPr/>
        </p:nvPicPr>
        <p:blipFill>
          <a:blip r:embed="rId7"/>
          <a:stretch>
            <a:fillRect/>
          </a:stretch>
        </p:blipFill>
        <p:spPr>
          <a:xfrm>
            <a:off x="16784111" y="8929042"/>
            <a:ext cx="1249788" cy="12071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l="1478" r="1478"/>
            <a:stretch>
              <a:fillRect/>
            </a:stretch>
          </p:blipFill>
          <p:spPr>
            <a:xfrm>
              <a:off x="0" y="0"/>
              <a:ext cx="6059377" cy="7216755"/>
            </a:xfrm>
            <a:prstGeom prst="rect">
              <a:avLst/>
            </a:prstGeom>
          </p:spPr>
        </p:pic>
        <p:pic>
          <p:nvPicPr>
            <p:cNvPr id="4" name="Picture 4"/>
            <p:cNvPicPr>
              <a:picLocks noChangeAspect="1"/>
            </p:cNvPicPr>
            <p:nvPr/>
          </p:nvPicPr>
          <p:blipFill>
            <a:blip r:embed="rId4"/>
            <a:srcRect l="20927" r="20927"/>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0665" r="20665"/>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9906"/>
          </a:xfrm>
          <a:prstGeom prst="rect">
            <a:avLst/>
          </a:prstGeom>
        </p:spPr>
        <p:txBody>
          <a:bodyPr lIns="0" tIns="0" rIns="0" bIns="0" rtlCol="0" anchor="t">
            <a:spAutoFit/>
          </a:bodyPr>
          <a:lstStyle/>
          <a:p>
            <a:pPr>
              <a:lnSpc>
                <a:spcPts val="7267"/>
              </a:lnSpc>
            </a:pPr>
            <a:r>
              <a:rPr lang="en-US" sz="6792">
                <a:solidFill>
                  <a:srgbClr val="CF3754"/>
                </a:solidFill>
                <a:latin typeface="Fredoka One"/>
              </a:rPr>
              <a:t>Algunos ejemplos de profesiones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a:solidFill>
                  <a:srgbClr val="262626"/>
                </a:solidFill>
                <a:latin typeface="Quicksand"/>
              </a:rPr>
              <a:t>Sabrías decir cuáles son...</a:t>
            </a:r>
          </a:p>
        </p:txBody>
      </p:sp>
      <p:pic>
        <p:nvPicPr>
          <p:cNvPr id="11" name="Imagen 10">
            <a:extLst>
              <a:ext uri="{FF2B5EF4-FFF2-40B4-BE49-F238E27FC236}">
                <a16:creationId xmlns:a16="http://schemas.microsoft.com/office/drawing/2014/main" id="{46B2622E-8540-4689-BFF0-3828718A4D4C}"/>
              </a:ext>
            </a:extLst>
          </p:cNvPr>
          <p:cNvPicPr>
            <a:picLocks noChangeAspect="1"/>
          </p:cNvPicPr>
          <p:nvPr/>
        </p:nvPicPr>
        <p:blipFill>
          <a:blip r:embed="rId6"/>
          <a:stretch>
            <a:fillRect/>
          </a:stretch>
        </p:blipFill>
        <p:spPr>
          <a:xfrm>
            <a:off x="615508" y="9185478"/>
            <a:ext cx="2658086" cy="841321"/>
          </a:xfrm>
          <a:prstGeom prst="rect">
            <a:avLst/>
          </a:prstGeom>
        </p:spPr>
      </p:pic>
      <p:pic>
        <p:nvPicPr>
          <p:cNvPr id="12" name="Imagen 11">
            <a:extLst>
              <a:ext uri="{FF2B5EF4-FFF2-40B4-BE49-F238E27FC236}">
                <a16:creationId xmlns:a16="http://schemas.microsoft.com/office/drawing/2014/main" id="{6E535DA4-10AB-4DA6-A8DD-7442B5C60AE5}"/>
              </a:ext>
            </a:extLst>
          </p:cNvPr>
          <p:cNvPicPr>
            <a:picLocks noChangeAspect="1"/>
          </p:cNvPicPr>
          <p:nvPr/>
        </p:nvPicPr>
        <p:blipFill>
          <a:blip r:embed="rId7"/>
          <a:stretch>
            <a:fillRect/>
          </a:stretch>
        </p:blipFill>
        <p:spPr>
          <a:xfrm>
            <a:off x="16784111" y="8787028"/>
            <a:ext cx="1249788" cy="12071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t="8463" b="8463"/>
            <a:stretch>
              <a:fillRect/>
            </a:stretch>
          </p:blipFill>
          <p:spPr>
            <a:xfrm>
              <a:off x="0" y="0"/>
              <a:ext cx="6059377" cy="7216755"/>
            </a:xfrm>
            <a:prstGeom prst="rect">
              <a:avLst/>
            </a:prstGeom>
          </p:spPr>
        </p:pic>
        <p:pic>
          <p:nvPicPr>
            <p:cNvPr id="4" name="Picture 4"/>
            <p:cNvPicPr>
              <a:picLocks noChangeAspect="1"/>
            </p:cNvPicPr>
            <p:nvPr/>
          </p:nvPicPr>
          <p:blipFill>
            <a:blip r:embed="rId4"/>
            <a:srcRect l="23061" r="23061"/>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5122" r="25122"/>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9906"/>
          </a:xfrm>
          <a:prstGeom prst="rect">
            <a:avLst/>
          </a:prstGeom>
        </p:spPr>
        <p:txBody>
          <a:bodyPr lIns="0" tIns="0" rIns="0" bIns="0" rtlCol="0" anchor="t">
            <a:spAutoFit/>
          </a:bodyPr>
          <a:lstStyle/>
          <a:p>
            <a:pPr>
              <a:lnSpc>
                <a:spcPts val="7267"/>
              </a:lnSpc>
            </a:pPr>
            <a:r>
              <a:rPr lang="en-US" sz="6792">
                <a:solidFill>
                  <a:srgbClr val="CF3754"/>
                </a:solidFill>
                <a:latin typeface="Fredoka One"/>
              </a:rPr>
              <a:t>Algunos ejemplos de profesiones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dirty="0" err="1">
                <a:solidFill>
                  <a:srgbClr val="262626"/>
                </a:solidFill>
                <a:latin typeface="Quicksand"/>
              </a:rPr>
              <a:t>Sabrías</a:t>
            </a:r>
            <a:r>
              <a:rPr lang="en-US" sz="3962" dirty="0">
                <a:solidFill>
                  <a:srgbClr val="262626"/>
                </a:solidFill>
                <a:latin typeface="Quicksand"/>
              </a:rPr>
              <a:t> </a:t>
            </a:r>
            <a:r>
              <a:rPr lang="en-US" sz="3962" dirty="0" err="1">
                <a:solidFill>
                  <a:srgbClr val="262626"/>
                </a:solidFill>
                <a:latin typeface="Quicksand"/>
              </a:rPr>
              <a:t>decir</a:t>
            </a:r>
            <a:r>
              <a:rPr lang="en-US" sz="3962" dirty="0">
                <a:solidFill>
                  <a:srgbClr val="262626"/>
                </a:solidFill>
                <a:latin typeface="Quicksand"/>
              </a:rPr>
              <a:t> </a:t>
            </a:r>
            <a:r>
              <a:rPr lang="en-US" sz="3962" dirty="0" err="1">
                <a:solidFill>
                  <a:srgbClr val="262626"/>
                </a:solidFill>
                <a:latin typeface="Quicksand"/>
              </a:rPr>
              <a:t>cuáles</a:t>
            </a:r>
            <a:r>
              <a:rPr lang="en-US" sz="3962" dirty="0">
                <a:solidFill>
                  <a:srgbClr val="262626"/>
                </a:solidFill>
                <a:latin typeface="Quicksand"/>
              </a:rPr>
              <a:t> son...</a:t>
            </a:r>
          </a:p>
        </p:txBody>
      </p:sp>
      <p:pic>
        <p:nvPicPr>
          <p:cNvPr id="11" name="Imagen 10">
            <a:extLst>
              <a:ext uri="{FF2B5EF4-FFF2-40B4-BE49-F238E27FC236}">
                <a16:creationId xmlns:a16="http://schemas.microsoft.com/office/drawing/2014/main" id="{EFBA9078-E82E-4E89-8DCC-4BCD58C7D446}"/>
              </a:ext>
            </a:extLst>
          </p:cNvPr>
          <p:cNvPicPr>
            <a:picLocks noChangeAspect="1"/>
          </p:cNvPicPr>
          <p:nvPr/>
        </p:nvPicPr>
        <p:blipFill>
          <a:blip r:embed="rId6"/>
          <a:stretch>
            <a:fillRect/>
          </a:stretch>
        </p:blipFill>
        <p:spPr>
          <a:xfrm>
            <a:off x="685800" y="9092284"/>
            <a:ext cx="2658086" cy="841321"/>
          </a:xfrm>
          <a:prstGeom prst="rect">
            <a:avLst/>
          </a:prstGeom>
        </p:spPr>
      </p:pic>
      <p:pic>
        <p:nvPicPr>
          <p:cNvPr id="12" name="Imagen 11">
            <a:extLst>
              <a:ext uri="{FF2B5EF4-FFF2-40B4-BE49-F238E27FC236}">
                <a16:creationId xmlns:a16="http://schemas.microsoft.com/office/drawing/2014/main" id="{C8119C1D-03BA-4509-8E77-57E9F6149A21}"/>
              </a:ext>
            </a:extLst>
          </p:cNvPr>
          <p:cNvPicPr>
            <a:picLocks noChangeAspect="1"/>
          </p:cNvPicPr>
          <p:nvPr/>
        </p:nvPicPr>
        <p:blipFill>
          <a:blip r:embed="rId7"/>
          <a:stretch>
            <a:fillRect/>
          </a:stretch>
        </p:blipFill>
        <p:spPr>
          <a:xfrm>
            <a:off x="16784111" y="8885417"/>
            <a:ext cx="1249788" cy="12071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954</Words>
  <Application>Microsoft Office PowerPoint</Application>
  <PresentationFormat>Personalizado</PresentationFormat>
  <Paragraphs>76</Paragraphs>
  <Slides>10</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Quicksand Bold</vt:lpstr>
      <vt:lpstr>Calibri</vt:lpstr>
      <vt:lpstr>Fredoka One</vt:lpstr>
      <vt:lpstr>Arial</vt:lpstr>
      <vt:lpstr>Quicksand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DIY Projects</dc:title>
  <cp:lastModifiedBy>ADC | MANCOM. HORTA SUD</cp:lastModifiedBy>
  <cp:revision>19</cp:revision>
  <dcterms:created xsi:type="dcterms:W3CDTF">2006-08-16T00:00:00Z</dcterms:created>
  <dcterms:modified xsi:type="dcterms:W3CDTF">2021-01-20T16:03:30Z</dcterms:modified>
  <dc:identifier>DADv3Lgi-zA</dc:identifier>
</cp:coreProperties>
</file>