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8" r:id="rId2"/>
    <p:sldId id="256" r:id="rId3"/>
    <p:sldId id="258" r:id="rId4"/>
    <p:sldId id="257" r:id="rId5"/>
    <p:sldId id="259" r:id="rId6"/>
    <p:sldId id="260" r:id="rId7"/>
    <p:sldId id="261" r:id="rId8"/>
    <p:sldId id="264" r:id="rId9"/>
    <p:sldId id="265" r:id="rId10"/>
    <p:sldId id="262" r:id="rId11"/>
    <p:sldId id="263" r:id="rId12"/>
    <p:sldId id="267" r:id="rId13"/>
    <p:sldId id="266" r:id="rId14"/>
    <p:sldId id="269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FFCC"/>
    <a:srgbClr val="FF0000"/>
    <a:srgbClr val="259D33"/>
    <a:srgbClr val="000000"/>
    <a:srgbClr val="CCFFCC"/>
    <a:srgbClr val="FFCCCC"/>
    <a:srgbClr val="FF99FF"/>
    <a:srgbClr val="FF3300"/>
    <a:srgbClr val="FF66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170" autoAdjust="0"/>
  </p:normalViewPr>
  <p:slideViewPr>
    <p:cSldViewPr>
      <p:cViewPr>
        <p:scale>
          <a:sx n="75" d="100"/>
          <a:sy n="75" d="100"/>
        </p:scale>
        <p:origin x="-600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2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quipo\Desktop\Mercados%20Municipales\Bibliograf&#237;a\00046001.%20Poblaci&#243;n%20%20INE%20por%20municipios%20y%20grupo%20de%20edad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quipo\Desktop\Mercados%20Municipales\Mercados0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plotArea>
      <c:layout/>
      <c:barChart>
        <c:barDir val="bar"/>
        <c:grouping val="clustered"/>
        <c:ser>
          <c:idx val="0"/>
          <c:order val="0"/>
          <c:spPr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0" scaled="1"/>
              <a:tileRect/>
            </a:gradFill>
            <a:ln>
              <a:solidFill>
                <a:prstClr val="white">
                  <a:alpha val="57000"/>
                </a:prstClr>
              </a:solidFill>
            </a:ln>
          </c:spPr>
          <c:cat>
            <c:strRef>
              <c:f>'tabla-0'!$C$816:$W$816</c:f>
              <c:strCache>
                <c:ptCount val="21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85-89</c:v>
                </c:pt>
                <c:pt idx="18">
                  <c:v>90-94</c:v>
                </c:pt>
                <c:pt idx="19">
                  <c:v>95-99</c:v>
                </c:pt>
                <c:pt idx="20">
                  <c:v>&gt;100</c:v>
                </c:pt>
              </c:strCache>
            </c:strRef>
          </c:cat>
          <c:val>
            <c:numRef>
              <c:f>'tabla-0'!$C$817:$W$817</c:f>
              <c:numCache>
                <c:formatCode>#,##0.00</c:formatCode>
                <c:ptCount val="21"/>
                <c:pt idx="0">
                  <c:v>-2.8285798423854085</c:v>
                </c:pt>
                <c:pt idx="1">
                  <c:v>-3.0531784438085947</c:v>
                </c:pt>
                <c:pt idx="2">
                  <c:v>-2.604860296153694</c:v>
                </c:pt>
                <c:pt idx="3">
                  <c:v>-2.4242144543045141</c:v>
                </c:pt>
                <c:pt idx="4">
                  <c:v>-2.5872791923240901</c:v>
                </c:pt>
                <c:pt idx="5">
                  <c:v>-3.0072478100537543</c:v>
                </c:pt>
                <c:pt idx="6">
                  <c:v>-4.1043086890210398</c:v>
                </c:pt>
                <c:pt idx="7">
                  <c:v>-5.0583033355749336</c:v>
                </c:pt>
                <c:pt idx="8">
                  <c:v>-4.5458141589419645</c:v>
                </c:pt>
                <c:pt idx="9">
                  <c:v>-3.9843176553839976</c:v>
                </c:pt>
                <c:pt idx="10">
                  <c:v>-3.4023831186241029</c:v>
                </c:pt>
                <c:pt idx="11">
                  <c:v>-2.8578084275021167</c:v>
                </c:pt>
                <c:pt idx="12">
                  <c:v>-2.4692660328678735</c:v>
                </c:pt>
                <c:pt idx="13">
                  <c:v>-2.1697279763710018</c:v>
                </c:pt>
                <c:pt idx="14">
                  <c:v>-1.6471296650360192</c:v>
                </c:pt>
                <c:pt idx="15">
                  <c:v>-1.2724323896675853</c:v>
                </c:pt>
                <c:pt idx="16">
                  <c:v>-0.88938408998008944</c:v>
                </c:pt>
                <c:pt idx="17">
                  <c:v>-0.43513231978269812</c:v>
                </c:pt>
                <c:pt idx="18">
                  <c:v>-0.13976977544535141</c:v>
                </c:pt>
                <c:pt idx="19">
                  <c:v>-2.0438033201914625E-2</c:v>
                </c:pt>
                <c:pt idx="20">
                  <c:v>-8.7905519148019976E-4</c:v>
                </c:pt>
              </c:numCache>
            </c:numRef>
          </c:val>
        </c:ser>
        <c:ser>
          <c:idx val="1"/>
          <c:order val="1"/>
          <c:spPr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7200000" scaled="0"/>
              <a:tileRect/>
            </a:gradFill>
            <a:ln>
              <a:solidFill>
                <a:prstClr val="white">
                  <a:alpha val="59000"/>
                </a:prstClr>
              </a:solidFill>
            </a:ln>
          </c:spPr>
          <c:cat>
            <c:strRef>
              <c:f>'tabla-0'!$C$816:$W$816</c:f>
              <c:strCache>
                <c:ptCount val="21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85-89</c:v>
                </c:pt>
                <c:pt idx="18">
                  <c:v>90-94</c:v>
                </c:pt>
                <c:pt idx="19">
                  <c:v>95-99</c:v>
                </c:pt>
                <c:pt idx="20">
                  <c:v>&gt;100</c:v>
                </c:pt>
              </c:strCache>
            </c:strRef>
          </c:cat>
          <c:val>
            <c:numRef>
              <c:f>'tabla-0'!$C$818:$W$818</c:f>
              <c:numCache>
                <c:formatCode>#,##0.00</c:formatCode>
                <c:ptCount val="21"/>
                <c:pt idx="0">
                  <c:v>2.6448573073660442</c:v>
                </c:pt>
                <c:pt idx="1">
                  <c:v>2.9065959906292669</c:v>
                </c:pt>
                <c:pt idx="2">
                  <c:v>2.4479489444744789</c:v>
                </c:pt>
                <c:pt idx="3">
                  <c:v>2.2233503430512886</c:v>
                </c:pt>
                <c:pt idx="4">
                  <c:v>2.4769577657933253</c:v>
                </c:pt>
                <c:pt idx="5">
                  <c:v>2.9832935560859246</c:v>
                </c:pt>
                <c:pt idx="6">
                  <c:v>4.0089312007454287</c:v>
                </c:pt>
                <c:pt idx="7">
                  <c:v>4.8073330784073276</c:v>
                </c:pt>
                <c:pt idx="8">
                  <c:v>4.2150696431475474</c:v>
                </c:pt>
                <c:pt idx="9">
                  <c:v>3.8366363832153167</c:v>
                </c:pt>
                <c:pt idx="10">
                  <c:v>3.4502916265597734</c:v>
                </c:pt>
                <c:pt idx="11">
                  <c:v>3.0643863974999692</c:v>
                </c:pt>
                <c:pt idx="12">
                  <c:v>2.6696906165253602</c:v>
                </c:pt>
                <c:pt idx="13">
                  <c:v>2.4565197325914112</c:v>
                </c:pt>
                <c:pt idx="14">
                  <c:v>1.9029347257567566</c:v>
                </c:pt>
                <c:pt idx="15">
                  <c:v>1.7159157337693447</c:v>
                </c:pt>
                <c:pt idx="16">
                  <c:v>1.415938149676728</c:v>
                </c:pt>
                <c:pt idx="17">
                  <c:v>0.85905668587402251</c:v>
                </c:pt>
                <c:pt idx="18">
                  <c:v>0.32766782262424438</c:v>
                </c:pt>
                <c:pt idx="19">
                  <c:v>7.0983706712025932E-2</c:v>
                </c:pt>
                <c:pt idx="20">
                  <c:v>1.3185827872202981E-2</c:v>
                </c:pt>
              </c:numCache>
            </c:numRef>
          </c:val>
        </c:ser>
        <c:gapWidth val="0"/>
        <c:overlap val="100"/>
        <c:axId val="66201856"/>
        <c:axId val="66203648"/>
      </c:barChart>
      <c:catAx>
        <c:axId val="66201856"/>
        <c:scaling>
          <c:orientation val="minMax"/>
        </c:scaling>
        <c:axPos val="l"/>
        <c:numFmt formatCode="_-* #,##0.00\ &quot;€&quot;_-;\-* #,##0.00\ &quot;€&quot;_-;_-* &quot;-&quot;??\ &quot;€&quot;_-;_-@_-" sourceLinked="0"/>
        <c:tickLblPos val="low"/>
        <c:crossAx val="66203648"/>
        <c:crossesAt val="0"/>
        <c:auto val="1"/>
        <c:lblAlgn val="ctr"/>
        <c:lblOffset val="100"/>
      </c:catAx>
      <c:valAx>
        <c:axId val="66203648"/>
        <c:scaling>
          <c:orientation val="minMax"/>
        </c:scaling>
        <c:axPos val="b"/>
        <c:majorGridlines>
          <c:spPr>
            <a:ln>
              <a:solidFill>
                <a:prstClr val="white">
                  <a:alpha val="45000"/>
                </a:prstClr>
              </a:solidFill>
            </a:ln>
          </c:spPr>
        </c:majorGridlines>
        <c:numFmt formatCode="0;0" sourceLinked="0"/>
        <c:tickLblPos val="nextTo"/>
        <c:crossAx val="66201856"/>
        <c:crosses val="autoZero"/>
        <c:crossBetween val="between"/>
      </c:valAx>
    </c:plotArea>
    <c:plotVisOnly val="1"/>
  </c:chart>
  <c:spPr>
    <a:effectLst>
      <a:outerShdw blurRad="50800" dist="38100" algn="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31"/>
  <c:chart>
    <c:plotArea>
      <c:layout>
        <c:manualLayout>
          <c:layoutTarget val="inner"/>
          <c:xMode val="edge"/>
          <c:yMode val="edge"/>
          <c:x val="3.3843207023888315E-2"/>
          <c:y val="3.3733246058768741E-2"/>
          <c:w val="0.94026772254662838"/>
          <c:h val="0.89015127591202858"/>
        </c:manualLayout>
      </c:layout>
      <c:barChart>
        <c:barDir val="col"/>
        <c:grouping val="stacked"/>
        <c:ser>
          <c:idx val="0"/>
          <c:order val="0"/>
          <c:dPt>
            <c:idx val="0"/>
            <c:spPr>
              <a:solidFill>
                <a:schemeClr val="accent6"/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0070C0"/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rgbClr val="FFFF66"/>
              </a:solidFill>
            </c:spPr>
          </c:dPt>
          <c:dPt>
            <c:idx val="6"/>
            <c:spPr>
              <a:solidFill>
                <a:srgbClr val="C00000"/>
              </a:solidFill>
            </c:spPr>
          </c:dPt>
          <c:dPt>
            <c:idx val="7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Pos val="ctr"/>
            <c:showVal val="1"/>
          </c:dLbls>
          <c:cat>
            <c:strRef>
              <c:f>Mercados!$AE$29:$AL$29</c:f>
              <c:strCache>
                <c:ptCount val="8"/>
                <c:pt idx="0">
                  <c:v>consum</c:v>
                </c:pt>
                <c:pt idx="1">
                  <c:v>mercadona</c:v>
                </c:pt>
                <c:pt idx="2">
                  <c:v>día</c:v>
                </c:pt>
                <c:pt idx="3">
                  <c:v>carrefour</c:v>
                </c:pt>
                <c:pt idx="4">
                  <c:v>aldi</c:v>
                </c:pt>
                <c:pt idx="5">
                  <c:v>masymas</c:v>
                </c:pt>
                <c:pt idx="6">
                  <c:v>alcampo</c:v>
                </c:pt>
                <c:pt idx="7">
                  <c:v>Lidl</c:v>
                </c:pt>
              </c:strCache>
            </c:strRef>
          </c:cat>
          <c:val>
            <c:numRef>
              <c:f>Mercados!$AE$30:$AL$30</c:f>
              <c:numCache>
                <c:formatCode>General</c:formatCode>
                <c:ptCount val="8"/>
                <c:pt idx="0">
                  <c:v>41</c:v>
                </c:pt>
                <c:pt idx="1">
                  <c:v>32</c:v>
                </c:pt>
                <c:pt idx="2">
                  <c:v>6</c:v>
                </c:pt>
                <c:pt idx="3">
                  <c:v>5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</c:ser>
        <c:overlap val="100"/>
        <c:axId val="66233856"/>
        <c:axId val="66235392"/>
      </c:barChart>
      <c:catAx>
        <c:axId val="66233856"/>
        <c:scaling>
          <c:orientation val="minMax"/>
        </c:scaling>
        <c:axPos val="b"/>
        <c:tickLblPos val="nextTo"/>
        <c:crossAx val="66235392"/>
        <c:crosses val="autoZero"/>
        <c:auto val="1"/>
        <c:lblAlgn val="ctr"/>
        <c:lblOffset val="100"/>
      </c:catAx>
      <c:valAx>
        <c:axId val="66235392"/>
        <c:scaling>
          <c:orientation val="minMax"/>
        </c:scaling>
        <c:axPos val="l"/>
        <c:numFmt formatCode="General" sourceLinked="1"/>
        <c:tickLblPos val="nextTo"/>
        <c:crossAx val="66233856"/>
        <c:crosses val="autoZero"/>
        <c:crossBetween val="between"/>
      </c:valAx>
    </c:plotArea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50141-D14F-4787-80EA-C0A0D72C7B80}" type="datetimeFigureOut">
              <a:rPr lang="es-ES" smtClean="0"/>
              <a:pPr/>
              <a:t>25/06/2019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F3D2D-2B90-4EE6-BE6F-A83982E805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C0765-0757-4518-AF66-E4B4DF455136}" type="datetimeFigureOut">
              <a:rPr lang="es-ES" smtClean="0"/>
              <a:pPr/>
              <a:t>25/06/2019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932D1-6D36-4FC4-8A35-4BC75CFF44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54 Elipse"/>
          <p:cNvSpPr/>
          <p:nvPr userDrawn="1"/>
        </p:nvSpPr>
        <p:spPr>
          <a:xfrm>
            <a:off x="8964488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Elipse"/>
          <p:cNvSpPr/>
          <p:nvPr userDrawn="1"/>
        </p:nvSpPr>
        <p:spPr>
          <a:xfrm>
            <a:off x="8820472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56 Elipse"/>
          <p:cNvSpPr/>
          <p:nvPr userDrawn="1"/>
        </p:nvSpPr>
        <p:spPr>
          <a:xfrm>
            <a:off x="8676456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57 Elipse"/>
          <p:cNvSpPr/>
          <p:nvPr userDrawn="1"/>
        </p:nvSpPr>
        <p:spPr>
          <a:xfrm>
            <a:off x="8532440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58 Elipse"/>
          <p:cNvSpPr/>
          <p:nvPr userDrawn="1"/>
        </p:nvSpPr>
        <p:spPr>
          <a:xfrm>
            <a:off x="8388424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59 Elipse"/>
          <p:cNvSpPr/>
          <p:nvPr userDrawn="1"/>
        </p:nvSpPr>
        <p:spPr>
          <a:xfrm>
            <a:off x="8244408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60 Elipse"/>
          <p:cNvSpPr/>
          <p:nvPr userDrawn="1"/>
        </p:nvSpPr>
        <p:spPr>
          <a:xfrm>
            <a:off x="8100392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61 Elipse"/>
          <p:cNvSpPr/>
          <p:nvPr userDrawn="1"/>
        </p:nvSpPr>
        <p:spPr>
          <a:xfrm>
            <a:off x="7956376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62 Elipse"/>
          <p:cNvSpPr/>
          <p:nvPr userDrawn="1"/>
        </p:nvSpPr>
        <p:spPr>
          <a:xfrm>
            <a:off x="7812360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63 Elipse"/>
          <p:cNvSpPr/>
          <p:nvPr userDrawn="1"/>
        </p:nvSpPr>
        <p:spPr>
          <a:xfrm>
            <a:off x="7668344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64 Elipse"/>
          <p:cNvSpPr/>
          <p:nvPr userDrawn="1"/>
        </p:nvSpPr>
        <p:spPr>
          <a:xfrm>
            <a:off x="7524328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65 Elipse"/>
          <p:cNvSpPr/>
          <p:nvPr userDrawn="1"/>
        </p:nvSpPr>
        <p:spPr>
          <a:xfrm>
            <a:off x="7380312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66 Elipse"/>
          <p:cNvSpPr/>
          <p:nvPr userDrawn="1"/>
        </p:nvSpPr>
        <p:spPr>
          <a:xfrm>
            <a:off x="7236296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67 Elipse"/>
          <p:cNvSpPr/>
          <p:nvPr userDrawn="1"/>
        </p:nvSpPr>
        <p:spPr>
          <a:xfrm>
            <a:off x="7092280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68 Elipse"/>
          <p:cNvSpPr/>
          <p:nvPr userDrawn="1"/>
        </p:nvSpPr>
        <p:spPr>
          <a:xfrm>
            <a:off x="6948264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69 Elipse"/>
          <p:cNvSpPr/>
          <p:nvPr userDrawn="1"/>
        </p:nvSpPr>
        <p:spPr>
          <a:xfrm>
            <a:off x="6804248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70 Elipse"/>
          <p:cNvSpPr/>
          <p:nvPr userDrawn="1"/>
        </p:nvSpPr>
        <p:spPr>
          <a:xfrm>
            <a:off x="6660232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71 Elipse"/>
          <p:cNvSpPr/>
          <p:nvPr userDrawn="1"/>
        </p:nvSpPr>
        <p:spPr>
          <a:xfrm>
            <a:off x="6516216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72 Elipse"/>
          <p:cNvSpPr/>
          <p:nvPr userDrawn="1"/>
        </p:nvSpPr>
        <p:spPr>
          <a:xfrm>
            <a:off x="6372200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73 Elipse"/>
          <p:cNvSpPr/>
          <p:nvPr userDrawn="1"/>
        </p:nvSpPr>
        <p:spPr>
          <a:xfrm>
            <a:off x="6228184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54 Elipse"/>
          <p:cNvSpPr/>
          <p:nvPr/>
        </p:nvSpPr>
        <p:spPr>
          <a:xfrm>
            <a:off x="8964488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56 Elipse"/>
          <p:cNvSpPr/>
          <p:nvPr/>
        </p:nvSpPr>
        <p:spPr>
          <a:xfrm>
            <a:off x="8820472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57 Elipse"/>
          <p:cNvSpPr/>
          <p:nvPr/>
        </p:nvSpPr>
        <p:spPr>
          <a:xfrm>
            <a:off x="8676456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58 Elipse"/>
          <p:cNvSpPr/>
          <p:nvPr/>
        </p:nvSpPr>
        <p:spPr>
          <a:xfrm>
            <a:off x="8532440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59 Elipse"/>
          <p:cNvSpPr/>
          <p:nvPr/>
        </p:nvSpPr>
        <p:spPr>
          <a:xfrm>
            <a:off x="8388424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60 Elipse"/>
          <p:cNvSpPr/>
          <p:nvPr/>
        </p:nvSpPr>
        <p:spPr>
          <a:xfrm>
            <a:off x="8244408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61 Elipse"/>
          <p:cNvSpPr/>
          <p:nvPr/>
        </p:nvSpPr>
        <p:spPr>
          <a:xfrm>
            <a:off x="8100392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62 Elipse"/>
          <p:cNvSpPr/>
          <p:nvPr/>
        </p:nvSpPr>
        <p:spPr>
          <a:xfrm>
            <a:off x="7956376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63 Elipse"/>
          <p:cNvSpPr/>
          <p:nvPr/>
        </p:nvSpPr>
        <p:spPr>
          <a:xfrm>
            <a:off x="7812360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64 Elipse"/>
          <p:cNvSpPr/>
          <p:nvPr/>
        </p:nvSpPr>
        <p:spPr>
          <a:xfrm>
            <a:off x="7668344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65 Elipse"/>
          <p:cNvSpPr/>
          <p:nvPr/>
        </p:nvSpPr>
        <p:spPr>
          <a:xfrm>
            <a:off x="7524328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66 Elipse"/>
          <p:cNvSpPr/>
          <p:nvPr/>
        </p:nvSpPr>
        <p:spPr>
          <a:xfrm>
            <a:off x="7380312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67 Elipse"/>
          <p:cNvSpPr/>
          <p:nvPr/>
        </p:nvSpPr>
        <p:spPr>
          <a:xfrm>
            <a:off x="7236296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68 Elipse"/>
          <p:cNvSpPr/>
          <p:nvPr/>
        </p:nvSpPr>
        <p:spPr>
          <a:xfrm>
            <a:off x="7092280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69 Elipse"/>
          <p:cNvSpPr/>
          <p:nvPr/>
        </p:nvSpPr>
        <p:spPr>
          <a:xfrm>
            <a:off x="6948264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70 Elipse"/>
          <p:cNvSpPr/>
          <p:nvPr/>
        </p:nvSpPr>
        <p:spPr>
          <a:xfrm>
            <a:off x="6804248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71 Elipse"/>
          <p:cNvSpPr/>
          <p:nvPr/>
        </p:nvSpPr>
        <p:spPr>
          <a:xfrm>
            <a:off x="6660232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72 Elipse"/>
          <p:cNvSpPr/>
          <p:nvPr/>
        </p:nvSpPr>
        <p:spPr>
          <a:xfrm>
            <a:off x="6516216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73 Elipse"/>
          <p:cNvSpPr/>
          <p:nvPr/>
        </p:nvSpPr>
        <p:spPr>
          <a:xfrm>
            <a:off x="6372200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74 Elipse"/>
          <p:cNvSpPr/>
          <p:nvPr/>
        </p:nvSpPr>
        <p:spPr>
          <a:xfrm>
            <a:off x="6228184" y="83671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21 Imagen" descr="Logos Word_2-2019_05_2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6479194"/>
            <a:ext cx="4752528" cy="3341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18" Type="http://schemas.openxmlformats.org/officeDocument/2006/relationships/image" Target="../media/image25.jpeg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24.emf"/><Relationship Id="rId2" Type="http://schemas.openxmlformats.org/officeDocument/2006/relationships/image" Target="../media/image9.png"/><Relationship Id="rId16" Type="http://schemas.openxmlformats.org/officeDocument/2006/relationships/image" Target="../media/image23.emf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png"/><Relationship Id="rId15" Type="http://schemas.openxmlformats.org/officeDocument/2006/relationships/image" Target="../media/image22.emf"/><Relationship Id="rId10" Type="http://schemas.openxmlformats.org/officeDocument/2006/relationships/image" Target="../media/image17.emf"/><Relationship Id="rId19" Type="http://schemas.openxmlformats.org/officeDocument/2006/relationships/image" Target="../media/image26.jpeg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www.tripadvisor.nl/Attraction_Review-g1087422-d4371229-Reviews-Jacobs_Hoeve_Cheese_Farm_by_Henri_Willig-Katwoude_North_Holland_Province.html" TargetMode="External"/><Relationship Id="rId3" Type="http://schemas.openxmlformats.org/officeDocument/2006/relationships/hyperlink" Target="https://cheeseshop.henriwillig.com/nl/?_ga=2.181716197.354437921.1561465272-1850166699.1561465272" TargetMode="External"/><Relationship Id="rId7" Type="http://schemas.openxmlformats.org/officeDocument/2006/relationships/hyperlink" Target="https://www.facebook.com/HenriWilligKaas/" TargetMode="External"/><Relationship Id="rId12" Type="http://schemas.openxmlformats.org/officeDocument/2006/relationships/image" Target="../media/image32.png"/><Relationship Id="rId2" Type="http://schemas.openxmlformats.org/officeDocument/2006/relationships/hyperlink" Target="https://henriwillig.com/beleef-ons/kaasrecept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hyperlink" Target="https://www.instagram.com/henriwillig/" TargetMode="External"/><Relationship Id="rId5" Type="http://schemas.openxmlformats.org/officeDocument/2006/relationships/hyperlink" Target="https://markthal.klepierre.nl/Ondernemers/Cheese-More-By-Henri-Willig-Label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jpeg"/><Relationship Id="rId9" Type="http://schemas.openxmlformats.org/officeDocument/2006/relationships/hyperlink" Target="https://twitter.com/henriwillig" TargetMode="External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mesaparticipacion.com/files/126_MPAC_2018_web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s.wikipedia.org/wiki/Pol%C3%ADgonos_de_Thiessen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erca 2.0 Usos y ventas en 2019_21 port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3700" y="1720330"/>
            <a:ext cx="2546066" cy="36000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4427984" y="2060848"/>
            <a:ext cx="30466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Merca 2.0</a:t>
            </a:r>
            <a:endParaRPr lang="es-ES" sz="5400" dirty="0" smtClean="0"/>
          </a:p>
          <a:p>
            <a:r>
              <a:rPr lang="es-ES" sz="2400" b="1" dirty="0" smtClean="0"/>
              <a:t>Usos y ventas en 2019</a:t>
            </a:r>
            <a:endParaRPr lang="es-ES" sz="2400" dirty="0" smtClean="0"/>
          </a:p>
          <a:p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4091986" y="4725144"/>
            <a:ext cx="3906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Arial Narrow" pitchFamily="34" charset="0"/>
              </a:rPr>
              <a:t>Responsables de mercados y técnicos AFIC</a:t>
            </a:r>
          </a:p>
          <a:p>
            <a:pPr algn="ctr"/>
            <a:r>
              <a:rPr lang="es-ES" dirty="0" smtClean="0">
                <a:latin typeface="Arial Narrow" pitchFamily="34" charset="0"/>
              </a:rPr>
              <a:t>presentación  27/06/2019</a:t>
            </a:r>
          </a:p>
          <a:p>
            <a:pPr algn="ctr"/>
            <a:endParaRPr lang="es-ES" dirty="0">
              <a:latin typeface="Arial Narrow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6581001"/>
            <a:ext cx="1306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rgbClr val="00B050"/>
                </a:solidFill>
              </a:rPr>
              <a:t>Equipo ACCO. Sud</a:t>
            </a:r>
            <a:endParaRPr lang="es-ES" sz="1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77246"/>
            <a:ext cx="4320000" cy="324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8" name="137 Conector recto"/>
          <p:cNvCxnSpPr/>
          <p:nvPr/>
        </p:nvCxnSpPr>
        <p:spPr>
          <a:xfrm rot="16200000" flipH="1">
            <a:off x="2180482" y="3095203"/>
            <a:ext cx="3301378" cy="2694806"/>
          </a:xfrm>
          <a:prstGeom prst="curvedConnector3">
            <a:avLst>
              <a:gd name="adj1" fmla="val 105684"/>
            </a:avLst>
          </a:prstGeom>
          <a:ln w="508000">
            <a:solidFill>
              <a:srgbClr val="00B050">
                <a:alpha val="50196"/>
              </a:srgbClr>
            </a:solidFill>
            <a:bevel/>
            <a:headEnd type="triangl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181 Conector curvado"/>
          <p:cNvCxnSpPr/>
          <p:nvPr/>
        </p:nvCxnSpPr>
        <p:spPr>
          <a:xfrm rot="5400000" flipH="1" flipV="1">
            <a:off x="3630402" y="3104964"/>
            <a:ext cx="4536504" cy="1440160"/>
          </a:xfrm>
          <a:prstGeom prst="curvedConnector3">
            <a:avLst>
              <a:gd name="adj1" fmla="val 18715"/>
            </a:avLst>
          </a:prstGeom>
          <a:ln w="508000">
            <a:solidFill>
              <a:srgbClr val="CCFFCC">
                <a:alpha val="49804"/>
              </a:srgbClr>
            </a:solidFill>
            <a:bevel/>
            <a:headEnd type="triangl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CuadroTexto"/>
          <p:cNvSpPr txBox="1"/>
          <p:nvPr/>
        </p:nvSpPr>
        <p:spPr>
          <a:xfrm>
            <a:off x="2701410" y="404664"/>
            <a:ext cx="3661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Usos y nuevos servicios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sp>
        <p:nvSpPr>
          <p:cNvPr id="88" name="87 Elipse"/>
          <p:cNvSpPr/>
          <p:nvPr/>
        </p:nvSpPr>
        <p:spPr>
          <a:xfrm>
            <a:off x="4644008" y="1412776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1</a:t>
            </a:r>
            <a:endParaRPr lang="es-ES" b="1" dirty="0"/>
          </a:p>
        </p:txBody>
      </p:sp>
      <p:sp>
        <p:nvSpPr>
          <p:cNvPr id="91" name="90 CuadroTexto"/>
          <p:cNvSpPr txBox="1"/>
          <p:nvPr/>
        </p:nvSpPr>
        <p:spPr>
          <a:xfrm>
            <a:off x="5004048" y="1412776"/>
            <a:ext cx="21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Mercado de </a:t>
            </a:r>
            <a:r>
              <a:rPr lang="es-ES" dirty="0" err="1" smtClean="0"/>
              <a:t>Alaquàs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3" name="92 Elipse"/>
          <p:cNvSpPr/>
          <p:nvPr/>
        </p:nvSpPr>
        <p:spPr>
          <a:xfrm>
            <a:off x="4644008" y="1790818"/>
            <a:ext cx="360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</a:t>
            </a:r>
            <a:endParaRPr lang="es-ES" b="1" dirty="0"/>
          </a:p>
        </p:txBody>
      </p:sp>
      <p:sp>
        <p:nvSpPr>
          <p:cNvPr id="95" name="94 CuadroTexto"/>
          <p:cNvSpPr txBox="1"/>
          <p:nvPr/>
        </p:nvSpPr>
        <p:spPr>
          <a:xfrm>
            <a:off x="5004048" y="1772816"/>
            <a:ext cx="3682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Espacio gastronómico, ocio y deporte</a:t>
            </a:r>
            <a:endParaRPr lang="es-ES" dirty="0"/>
          </a:p>
        </p:txBody>
      </p:sp>
      <p:sp>
        <p:nvSpPr>
          <p:cNvPr id="96" name="95 Elipse"/>
          <p:cNvSpPr/>
          <p:nvPr/>
        </p:nvSpPr>
        <p:spPr>
          <a:xfrm>
            <a:off x="4644008" y="2168860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98" name="97 CuadroTexto"/>
          <p:cNvSpPr txBox="1"/>
          <p:nvPr/>
        </p:nvSpPr>
        <p:spPr>
          <a:xfrm>
            <a:off x="5004048" y="2123564"/>
            <a:ext cx="287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Electrolinera</a:t>
            </a:r>
            <a:r>
              <a:rPr lang="es-ES" dirty="0" smtClean="0"/>
              <a:t>, bicis, patinetes</a:t>
            </a:r>
            <a:endParaRPr lang="es-ES" dirty="0"/>
          </a:p>
        </p:txBody>
      </p:sp>
      <p:sp>
        <p:nvSpPr>
          <p:cNvPr id="99" name="98 Elipse"/>
          <p:cNvSpPr/>
          <p:nvPr/>
        </p:nvSpPr>
        <p:spPr>
          <a:xfrm>
            <a:off x="4644008" y="2546902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</a:t>
            </a:r>
          </a:p>
        </p:txBody>
      </p:sp>
      <p:sp>
        <p:nvSpPr>
          <p:cNvPr id="101" name="100 CuadroTexto"/>
          <p:cNvSpPr txBox="1"/>
          <p:nvPr/>
        </p:nvSpPr>
        <p:spPr>
          <a:xfrm>
            <a:off x="5004048" y="2555612"/>
            <a:ext cx="327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Gimnasio urbano, parque infantil</a:t>
            </a:r>
            <a:endParaRPr lang="es-ES" dirty="0"/>
          </a:p>
        </p:txBody>
      </p:sp>
      <p:sp>
        <p:nvSpPr>
          <p:cNvPr id="102" name="101 Elipse"/>
          <p:cNvSpPr/>
          <p:nvPr/>
        </p:nvSpPr>
        <p:spPr>
          <a:xfrm>
            <a:off x="4644008" y="2924944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04" name="103 CuadroTexto"/>
          <p:cNvSpPr txBox="1"/>
          <p:nvPr/>
        </p:nvSpPr>
        <p:spPr>
          <a:xfrm>
            <a:off x="5004048" y="2924944"/>
            <a:ext cx="3051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Calle peatonal, acceso a garaje</a:t>
            </a:r>
            <a:endParaRPr lang="es-ES" dirty="0"/>
          </a:p>
        </p:txBody>
      </p:sp>
      <p:sp>
        <p:nvSpPr>
          <p:cNvPr id="105" name="104 Elipse"/>
          <p:cNvSpPr/>
          <p:nvPr/>
        </p:nvSpPr>
        <p:spPr>
          <a:xfrm>
            <a:off x="4644008" y="3302986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107" name="106 CuadroTexto"/>
          <p:cNvSpPr txBox="1"/>
          <p:nvPr/>
        </p:nvSpPr>
        <p:spPr>
          <a:xfrm>
            <a:off x="5004048" y="3284984"/>
            <a:ext cx="260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Calle a velocidad 30 Km/h</a:t>
            </a:r>
            <a:endParaRPr lang="es-ES" dirty="0"/>
          </a:p>
        </p:txBody>
      </p:sp>
      <p:sp>
        <p:nvSpPr>
          <p:cNvPr id="108" name="107 Elipse"/>
          <p:cNvSpPr/>
          <p:nvPr/>
        </p:nvSpPr>
        <p:spPr>
          <a:xfrm>
            <a:off x="4644008" y="4059070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110" name="109 CuadroTexto"/>
          <p:cNvSpPr txBox="1"/>
          <p:nvPr/>
        </p:nvSpPr>
        <p:spPr>
          <a:xfrm>
            <a:off x="5004048" y="4077072"/>
            <a:ext cx="323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Isla ecológica para contenedores</a:t>
            </a:r>
            <a:endParaRPr lang="es-ES" dirty="0"/>
          </a:p>
        </p:txBody>
      </p:sp>
      <p:sp>
        <p:nvSpPr>
          <p:cNvPr id="111" name="110 Elipse"/>
          <p:cNvSpPr/>
          <p:nvPr/>
        </p:nvSpPr>
        <p:spPr>
          <a:xfrm>
            <a:off x="4644008" y="3681028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113" name="112 CuadroTexto"/>
          <p:cNvSpPr txBox="1"/>
          <p:nvPr/>
        </p:nvSpPr>
        <p:spPr>
          <a:xfrm>
            <a:off x="5004048" y="3717032"/>
            <a:ext cx="229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Señalética</a:t>
            </a:r>
            <a:r>
              <a:rPr lang="es-ES" dirty="0" smtClean="0"/>
              <a:t> de servicios</a:t>
            </a:r>
            <a:endParaRPr lang="es-ES" dirty="0"/>
          </a:p>
        </p:txBody>
      </p:sp>
      <p:sp>
        <p:nvSpPr>
          <p:cNvPr id="115" name="114 Elipse"/>
          <p:cNvSpPr/>
          <p:nvPr/>
        </p:nvSpPr>
        <p:spPr>
          <a:xfrm>
            <a:off x="4644008" y="4437112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9</a:t>
            </a:r>
          </a:p>
        </p:txBody>
      </p:sp>
      <p:sp>
        <p:nvSpPr>
          <p:cNvPr id="116" name="115 CuadroTexto"/>
          <p:cNvSpPr txBox="1"/>
          <p:nvPr/>
        </p:nvSpPr>
        <p:spPr>
          <a:xfrm>
            <a:off x="5004048" y="4437112"/>
            <a:ext cx="378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Ferias temporales (artesanía, Navidad)</a:t>
            </a:r>
            <a:endParaRPr lang="es-ES" dirty="0"/>
          </a:p>
        </p:txBody>
      </p:sp>
      <p:pic>
        <p:nvPicPr>
          <p:cNvPr id="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337891"/>
            <a:ext cx="227012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7" name="76 Grupo"/>
          <p:cNvGrpSpPr/>
          <p:nvPr/>
        </p:nvGrpSpPr>
        <p:grpSpPr>
          <a:xfrm>
            <a:off x="251520" y="1484784"/>
            <a:ext cx="4262049" cy="3240320"/>
            <a:chOff x="251520" y="1484784"/>
            <a:chExt cx="4262049" cy="324032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2564904"/>
              <a:ext cx="227012" cy="22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968" y="4005064"/>
              <a:ext cx="227012" cy="22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1840" y="3142679"/>
              <a:ext cx="22225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3768" y="3429000"/>
              <a:ext cx="20955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95936" y="2996952"/>
              <a:ext cx="227013" cy="22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7584" y="4077072"/>
              <a:ext cx="227013" cy="22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1760" y="2924944"/>
              <a:ext cx="217487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776" y="2636912"/>
              <a:ext cx="227012" cy="22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27784" y="1628800"/>
              <a:ext cx="226800" cy="224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47664" y="1772816"/>
              <a:ext cx="229601" cy="2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907704" y="1484784"/>
              <a:ext cx="229601" cy="2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707904" y="2780928"/>
              <a:ext cx="229601" cy="2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95736" y="1556792"/>
              <a:ext cx="226800" cy="224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0" name="Picture 1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43808" y="3789040"/>
              <a:ext cx="226800" cy="224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" name="Picture 1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43808" y="1700808"/>
              <a:ext cx="226800" cy="224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59832" y="1772816"/>
              <a:ext cx="226800" cy="224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3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83968" y="2132856"/>
              <a:ext cx="229601" cy="2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45" name="Picture 2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259632" y="1916832"/>
              <a:ext cx="226800" cy="224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2" name="Picture 2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491880" y="1916832"/>
              <a:ext cx="226800" cy="224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4" name="Picture 3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31840" y="2276872"/>
              <a:ext cx="226800" cy="172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5" name="Picture 3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5856" y="1844824"/>
              <a:ext cx="226800" cy="224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7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99592" y="2348880"/>
              <a:ext cx="229601" cy="2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0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43608" y="2996952"/>
              <a:ext cx="217487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2" name="91 Elipse"/>
            <p:cNvSpPr/>
            <p:nvPr/>
          </p:nvSpPr>
          <p:spPr>
            <a:xfrm>
              <a:off x="3059832" y="299695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/>
                <a:t>1</a:t>
              </a:r>
              <a:endParaRPr lang="es-ES" b="1" dirty="0"/>
            </a:p>
          </p:txBody>
        </p:sp>
        <p:sp>
          <p:nvSpPr>
            <p:cNvPr id="97" name="96 Elipse"/>
            <p:cNvSpPr/>
            <p:nvPr/>
          </p:nvSpPr>
          <p:spPr>
            <a:xfrm>
              <a:off x="1691680" y="2924944"/>
              <a:ext cx="360000" cy="36000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100" name="99 Elipse"/>
            <p:cNvSpPr/>
            <p:nvPr/>
          </p:nvSpPr>
          <p:spPr>
            <a:xfrm>
              <a:off x="1979712" y="2132856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/>
                <a:t>4</a:t>
              </a:r>
              <a:endParaRPr lang="es-ES" b="1" dirty="0"/>
            </a:p>
          </p:txBody>
        </p:sp>
        <p:sp>
          <p:nvSpPr>
            <p:cNvPr id="106" name="105 Elipse"/>
            <p:cNvSpPr/>
            <p:nvPr/>
          </p:nvSpPr>
          <p:spPr>
            <a:xfrm>
              <a:off x="3995936" y="2060848"/>
              <a:ext cx="360000" cy="36000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</a:p>
          </p:txBody>
        </p:sp>
        <p:sp>
          <p:nvSpPr>
            <p:cNvPr id="109" name="108 Elipse"/>
            <p:cNvSpPr/>
            <p:nvPr/>
          </p:nvSpPr>
          <p:spPr>
            <a:xfrm>
              <a:off x="3635896" y="3861048"/>
              <a:ext cx="360000" cy="36000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chemeClr val="bg1">
                      <a:lumMod val="50000"/>
                    </a:schemeClr>
                  </a:solidFill>
                </a:rPr>
                <a:t>8</a:t>
              </a:r>
            </a:p>
          </p:txBody>
        </p:sp>
        <p:sp>
          <p:nvSpPr>
            <p:cNvPr id="112" name="111 Elipse"/>
            <p:cNvSpPr/>
            <p:nvPr/>
          </p:nvSpPr>
          <p:spPr>
            <a:xfrm>
              <a:off x="2699792" y="4293096"/>
              <a:ext cx="360000" cy="36000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chemeClr val="bg1">
                      <a:lumMod val="50000"/>
                    </a:schemeClr>
                  </a:solidFill>
                </a:rPr>
                <a:t>7</a:t>
              </a:r>
            </a:p>
          </p:txBody>
        </p:sp>
        <p:sp>
          <p:nvSpPr>
            <p:cNvPr id="114" name="113 Elipse"/>
            <p:cNvSpPr/>
            <p:nvPr/>
          </p:nvSpPr>
          <p:spPr>
            <a:xfrm>
              <a:off x="251520" y="4365104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/>
                <a:t>9</a:t>
              </a:r>
            </a:p>
          </p:txBody>
        </p:sp>
        <p:sp>
          <p:nvSpPr>
            <p:cNvPr id="192" name="191 Elipse"/>
            <p:cNvSpPr/>
            <p:nvPr/>
          </p:nvSpPr>
          <p:spPr>
            <a:xfrm>
              <a:off x="2771800" y="2420888"/>
              <a:ext cx="360000" cy="36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/>
                <a:t>2</a:t>
              </a:r>
              <a:endParaRPr lang="es-ES" b="1" dirty="0"/>
            </a:p>
          </p:txBody>
        </p:sp>
        <p:cxnSp>
          <p:nvCxnSpPr>
            <p:cNvPr id="65" name="64 Conector recto"/>
            <p:cNvCxnSpPr/>
            <p:nvPr/>
          </p:nvCxnSpPr>
          <p:spPr>
            <a:xfrm flipH="1">
              <a:off x="2483768" y="2708920"/>
              <a:ext cx="936104" cy="72008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102 Elipse"/>
            <p:cNvSpPr/>
            <p:nvPr/>
          </p:nvSpPr>
          <p:spPr>
            <a:xfrm>
              <a:off x="1187624" y="2132856"/>
              <a:ext cx="360000" cy="36000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s-E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56" name="155 Grupo"/>
          <p:cNvGrpSpPr/>
          <p:nvPr/>
        </p:nvGrpSpPr>
        <p:grpSpPr>
          <a:xfrm>
            <a:off x="251520" y="4941168"/>
            <a:ext cx="5472608" cy="1368152"/>
            <a:chOff x="251520" y="4941168"/>
            <a:chExt cx="5472608" cy="1368152"/>
          </a:xfrm>
        </p:grpSpPr>
        <p:sp>
          <p:nvSpPr>
            <p:cNvPr id="118" name="117 Rectángulo"/>
            <p:cNvSpPr/>
            <p:nvPr/>
          </p:nvSpPr>
          <p:spPr>
            <a:xfrm>
              <a:off x="827584" y="5445224"/>
              <a:ext cx="2088232" cy="360040"/>
            </a:xfrm>
            <a:prstGeom prst="rect">
              <a:avLst/>
            </a:prstGeom>
            <a:gradFill flip="none" rotWithShape="1">
              <a:gsLst>
                <a:gs pos="0">
                  <a:srgbClr val="259D33">
                    <a:shade val="30000"/>
                    <a:satMod val="115000"/>
                  </a:srgbClr>
                </a:gs>
                <a:gs pos="50000">
                  <a:srgbClr val="259D33">
                    <a:shade val="67500"/>
                    <a:satMod val="115000"/>
                  </a:srgbClr>
                </a:gs>
                <a:gs pos="100000">
                  <a:srgbClr val="259D33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contourClr>
                <a:srgbClr val="259D3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eco-mercado</a:t>
              </a:r>
              <a:endParaRPr lang="es-ES" dirty="0"/>
            </a:p>
          </p:txBody>
        </p:sp>
        <p:sp>
          <p:nvSpPr>
            <p:cNvPr id="119" name="118 Rectángulo"/>
            <p:cNvSpPr/>
            <p:nvPr/>
          </p:nvSpPr>
          <p:spPr>
            <a:xfrm>
              <a:off x="1403648" y="5949280"/>
              <a:ext cx="1512168" cy="360040"/>
            </a:xfrm>
            <a:prstGeom prst="rect">
              <a:avLst/>
            </a:prstGeom>
            <a:blipFill>
              <a:blip r:embed="rId18" cstate="print"/>
              <a:tile tx="0" ty="0" sx="100000" sy="100000" flip="none" algn="tl"/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</a:rPr>
                <a:t>Salud-deporte</a:t>
              </a:r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23" name="122 Rectángulo"/>
            <p:cNvSpPr/>
            <p:nvPr/>
          </p:nvSpPr>
          <p:spPr>
            <a:xfrm>
              <a:off x="3059832" y="4941168"/>
              <a:ext cx="2664296" cy="360040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</a:rPr>
                <a:t>espacios para el ocio</a:t>
              </a:r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24" name="123 Rectángulo"/>
            <p:cNvSpPr/>
            <p:nvPr/>
          </p:nvSpPr>
          <p:spPr>
            <a:xfrm>
              <a:off x="3059832" y="5445224"/>
              <a:ext cx="2088232" cy="360040"/>
            </a:xfrm>
            <a:prstGeom prst="rect">
              <a:avLst/>
            </a:prstGeom>
            <a:blipFill>
              <a:blip r:embed="rId19" cstate="print"/>
              <a:tile tx="0" ty="0" sx="100000" sy="100000" flip="none" algn="tl"/>
            </a:blip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</a:rPr>
                <a:t>gastronomía</a:t>
              </a:r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25" name="124 Rectángulo"/>
            <p:cNvSpPr/>
            <p:nvPr/>
          </p:nvSpPr>
          <p:spPr>
            <a:xfrm>
              <a:off x="3059832" y="5949280"/>
              <a:ext cx="1512168" cy="360040"/>
            </a:xfrm>
            <a:prstGeom prst="rect">
              <a:avLst/>
            </a:prstGeom>
            <a:blipFill>
              <a:blip r:embed="rId20" cstate="print"/>
              <a:tile tx="0" ty="0" sx="100000" sy="100000" flip="none" algn="tl"/>
            </a:blipFill>
            <a:ln>
              <a:solidFill>
                <a:srgbClr val="FFCC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turismo</a:t>
              </a:r>
              <a:endParaRPr lang="es-ES" dirty="0"/>
            </a:p>
          </p:txBody>
        </p:sp>
        <p:sp>
          <p:nvSpPr>
            <p:cNvPr id="117" name="116 Rectángulo"/>
            <p:cNvSpPr/>
            <p:nvPr/>
          </p:nvSpPr>
          <p:spPr>
            <a:xfrm>
              <a:off x="251520" y="4941168"/>
              <a:ext cx="2664296" cy="3600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</a:rPr>
                <a:t>comercio de proximidad</a:t>
              </a:r>
              <a:endParaRPr lang="es-ES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39565" y="404664"/>
            <a:ext cx="518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Paradas. Las siete diferencias y +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5004048" y="1844824"/>
          <a:ext cx="396044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Diferencias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Diseño del puesto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Iluminación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Presentación</a:t>
                      </a:r>
                      <a:r>
                        <a:rPr lang="es-ES" baseline="0" dirty="0" smtClean="0"/>
                        <a:t> del producto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Mostrador</a:t>
                      </a:r>
                      <a:r>
                        <a:rPr lang="es-ES" baseline="0" dirty="0" smtClean="0"/>
                        <a:t> de degustación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Marca comercial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hlinkClick r:id="rId2"/>
                        </a:rPr>
                        <a:t>Recetas</a:t>
                      </a:r>
                      <a:r>
                        <a:rPr lang="es-ES" baseline="0" dirty="0" smtClean="0">
                          <a:hlinkClick r:id="rId2"/>
                        </a:rPr>
                        <a:t> con queso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hlinkClick r:id="rId3"/>
                        </a:rPr>
                        <a:t>Pedidos por internet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Elipse"/>
          <p:cNvSpPr/>
          <p:nvPr/>
        </p:nvSpPr>
        <p:spPr>
          <a:xfrm>
            <a:off x="4644008" y="2204864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1</a:t>
            </a:r>
            <a:endParaRPr lang="es-ES" b="1" dirty="0"/>
          </a:p>
        </p:txBody>
      </p:sp>
      <p:sp>
        <p:nvSpPr>
          <p:cNvPr id="8" name="7 Elipse"/>
          <p:cNvSpPr/>
          <p:nvPr/>
        </p:nvSpPr>
        <p:spPr>
          <a:xfrm>
            <a:off x="4644008" y="2582906"/>
            <a:ext cx="360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</a:t>
            </a:r>
            <a:endParaRPr lang="es-ES" b="1" dirty="0"/>
          </a:p>
        </p:txBody>
      </p:sp>
      <p:sp>
        <p:nvSpPr>
          <p:cNvPr id="9" name="8 Elipse"/>
          <p:cNvSpPr/>
          <p:nvPr/>
        </p:nvSpPr>
        <p:spPr>
          <a:xfrm>
            <a:off x="4644008" y="2960948"/>
            <a:ext cx="360000" cy="36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9 Elipse"/>
          <p:cNvSpPr/>
          <p:nvPr/>
        </p:nvSpPr>
        <p:spPr>
          <a:xfrm>
            <a:off x="4644008" y="3338990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</a:t>
            </a:r>
          </a:p>
        </p:txBody>
      </p:sp>
      <p:sp>
        <p:nvSpPr>
          <p:cNvPr id="11" name="10 Elipse"/>
          <p:cNvSpPr/>
          <p:nvPr/>
        </p:nvSpPr>
        <p:spPr>
          <a:xfrm>
            <a:off x="4644008" y="3717032"/>
            <a:ext cx="360000" cy="36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" name="11 Elipse"/>
          <p:cNvSpPr/>
          <p:nvPr/>
        </p:nvSpPr>
        <p:spPr>
          <a:xfrm>
            <a:off x="4644008" y="4095074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13" name="12 Elipse"/>
          <p:cNvSpPr/>
          <p:nvPr/>
        </p:nvSpPr>
        <p:spPr>
          <a:xfrm>
            <a:off x="4644008" y="4473116"/>
            <a:ext cx="360000" cy="360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7</a:t>
            </a:r>
          </a:p>
        </p:txBody>
      </p:sp>
      <p:grpSp>
        <p:nvGrpSpPr>
          <p:cNvPr id="33" name="32 Grupo"/>
          <p:cNvGrpSpPr/>
          <p:nvPr/>
        </p:nvGrpSpPr>
        <p:grpSpPr>
          <a:xfrm>
            <a:off x="0" y="980728"/>
            <a:ext cx="4283968" cy="2437239"/>
            <a:chOff x="0" y="980728"/>
            <a:chExt cx="4283968" cy="2437239"/>
          </a:xfrm>
        </p:grpSpPr>
        <p:pic>
          <p:nvPicPr>
            <p:cNvPr id="5" name="4 Imagen" descr="Alaquàs_02.jpg"/>
            <p:cNvPicPr>
              <a:picLocks noChangeAspect="1"/>
            </p:cNvPicPr>
            <p:nvPr/>
          </p:nvPicPr>
          <p:blipFill>
            <a:blip r:embed="rId4" cstate="print"/>
            <a:srcRect t="34218" b="29528"/>
            <a:stretch>
              <a:fillRect/>
            </a:stretch>
          </p:blipFill>
          <p:spPr>
            <a:xfrm>
              <a:off x="0" y="980728"/>
              <a:ext cx="4283967" cy="2160000"/>
            </a:xfrm>
            <a:prstGeom prst="rect">
              <a:avLst/>
            </a:prstGeom>
          </p:spPr>
        </p:pic>
        <p:sp>
          <p:nvSpPr>
            <p:cNvPr id="16" name="15 CuadroTexto"/>
            <p:cNvSpPr txBox="1"/>
            <p:nvPr/>
          </p:nvSpPr>
          <p:spPr>
            <a:xfrm>
              <a:off x="744858" y="3140968"/>
              <a:ext cx="35391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smtClean="0"/>
                <a:t>Legumbres y especias, Lola Sáez. Mercado de </a:t>
              </a:r>
              <a:r>
                <a:rPr lang="es-ES" sz="1200" dirty="0" err="1" smtClean="0"/>
                <a:t>Alaquàs</a:t>
              </a:r>
              <a:endParaRPr lang="es-ES" sz="1200" dirty="0"/>
            </a:p>
          </p:txBody>
        </p:sp>
      </p:grpSp>
      <p:pic>
        <p:nvPicPr>
          <p:cNvPr id="3" name="Picture 2" descr="Tienda visual Cheese &amp; More de Henri Willig Labe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61048"/>
            <a:ext cx="4320000" cy="2160001"/>
          </a:xfrm>
          <a:prstGeom prst="rect">
            <a:avLst/>
          </a:prstGeom>
          <a:noFill/>
        </p:spPr>
      </p:pic>
      <p:sp>
        <p:nvSpPr>
          <p:cNvPr id="17" name="16 CuadroTexto"/>
          <p:cNvSpPr txBox="1"/>
          <p:nvPr/>
        </p:nvSpPr>
        <p:spPr>
          <a:xfrm>
            <a:off x="936861" y="6032082"/>
            <a:ext cx="3383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Quesos. CHEESE &amp; MORE. Mercado de Rotterdam</a:t>
            </a:r>
            <a:endParaRPr lang="es-ES" sz="1200" dirty="0"/>
          </a:p>
        </p:txBody>
      </p:sp>
      <p:sp>
        <p:nvSpPr>
          <p:cNvPr id="18" name="17 Elipse"/>
          <p:cNvSpPr/>
          <p:nvPr/>
        </p:nvSpPr>
        <p:spPr>
          <a:xfrm>
            <a:off x="2448272" y="3861048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1</a:t>
            </a:r>
            <a:endParaRPr lang="es-ES" b="1" dirty="0"/>
          </a:p>
        </p:txBody>
      </p:sp>
      <p:sp>
        <p:nvSpPr>
          <p:cNvPr id="19" name="18 Elipse"/>
          <p:cNvSpPr/>
          <p:nvPr/>
        </p:nvSpPr>
        <p:spPr>
          <a:xfrm>
            <a:off x="3024336" y="4293096"/>
            <a:ext cx="360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</a:t>
            </a:r>
            <a:endParaRPr lang="es-ES" b="1" dirty="0"/>
          </a:p>
        </p:txBody>
      </p:sp>
      <p:sp>
        <p:nvSpPr>
          <p:cNvPr id="20" name="19 Elipse"/>
          <p:cNvSpPr/>
          <p:nvPr/>
        </p:nvSpPr>
        <p:spPr>
          <a:xfrm>
            <a:off x="2808312" y="5517272"/>
            <a:ext cx="360000" cy="36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20 Elipse"/>
          <p:cNvSpPr/>
          <p:nvPr/>
        </p:nvSpPr>
        <p:spPr>
          <a:xfrm>
            <a:off x="3744416" y="5301208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</a:t>
            </a:r>
          </a:p>
        </p:txBody>
      </p:sp>
      <p:sp>
        <p:nvSpPr>
          <p:cNvPr id="22" name="21 Elipse"/>
          <p:cNvSpPr/>
          <p:nvPr/>
        </p:nvSpPr>
        <p:spPr>
          <a:xfrm>
            <a:off x="1008112" y="4149120"/>
            <a:ext cx="360000" cy="36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22 Elipse"/>
          <p:cNvSpPr/>
          <p:nvPr/>
        </p:nvSpPr>
        <p:spPr>
          <a:xfrm>
            <a:off x="1800200" y="4941168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4" name="23 Elipse"/>
          <p:cNvSpPr/>
          <p:nvPr/>
        </p:nvSpPr>
        <p:spPr>
          <a:xfrm>
            <a:off x="0" y="4149080"/>
            <a:ext cx="360000" cy="360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7</a:t>
            </a:r>
          </a:p>
        </p:txBody>
      </p:sp>
      <p:grpSp>
        <p:nvGrpSpPr>
          <p:cNvPr id="34" name="33 Grupo"/>
          <p:cNvGrpSpPr/>
          <p:nvPr/>
        </p:nvGrpSpPr>
        <p:grpSpPr>
          <a:xfrm>
            <a:off x="4716056" y="5661248"/>
            <a:ext cx="1512128" cy="360000"/>
            <a:chOff x="4356016" y="5661248"/>
            <a:chExt cx="1512128" cy="360000"/>
          </a:xfrm>
        </p:grpSpPr>
        <p:pic>
          <p:nvPicPr>
            <p:cNvPr id="15363" name="Picture 3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56016" y="5661248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4" name="Picture 4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40059" y="5661248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8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 l="23707" t="4295" r="23611" b="9797"/>
            <a:stretch>
              <a:fillRect/>
            </a:stretch>
          </p:blipFill>
          <p:spPr bwMode="auto">
            <a:xfrm>
              <a:off x="5124102" y="5661248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9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508144" y="5661248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35 Flecha abajo"/>
          <p:cNvSpPr/>
          <p:nvPr/>
        </p:nvSpPr>
        <p:spPr>
          <a:xfrm rot="16200000">
            <a:off x="4355976" y="5733288"/>
            <a:ext cx="288000" cy="288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CuadroTexto"/>
          <p:cNvSpPr txBox="1"/>
          <p:nvPr/>
        </p:nvSpPr>
        <p:spPr>
          <a:xfrm>
            <a:off x="3713042" y="3717032"/>
            <a:ext cx="4747390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2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Estrangelo Edessa" pitchFamily="66" charset="0"/>
                <a:cs typeface="Estrangelo Edessa" pitchFamily="66" charset="0"/>
              </a:rPr>
              <a:t>calidad</a:t>
            </a:r>
            <a:endParaRPr lang="es-ES" sz="12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Estrangelo Edessa" pitchFamily="66" charset="0"/>
              <a:cs typeface="Estrangelo Edessa" pitchFamily="66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91952" y="1277144"/>
            <a:ext cx="3545201" cy="14773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9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frescos</a:t>
            </a:r>
            <a:endParaRPr lang="es-ES" sz="9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932040" y="5157192"/>
            <a:ext cx="273183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500" dirty="0" smtClean="0">
                <a:solidFill>
                  <a:schemeClr val="accent5">
                    <a:lumMod val="75000"/>
                  </a:schemeClr>
                </a:solidFill>
                <a:latin typeface="Britannic Bold" pitchFamily="34" charset="0"/>
              </a:rPr>
              <a:t>con sabor</a:t>
            </a:r>
            <a:endParaRPr lang="es-ES" sz="4500" dirty="0">
              <a:solidFill>
                <a:schemeClr val="accent5">
                  <a:lumMod val="75000"/>
                </a:schemeClr>
              </a:solidFill>
              <a:latin typeface="Britannic Bold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55576" y="4077072"/>
            <a:ext cx="22569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Caslon Pro Bold" pitchFamily="18" charset="0"/>
              </a:rPr>
              <a:t>cercanos</a:t>
            </a:r>
            <a:endParaRPr lang="es-ES" sz="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Caslon Pro Bold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501661" y="1261209"/>
            <a:ext cx="4318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</a:rPr>
              <a:t>de temporada</a:t>
            </a:r>
            <a:endParaRPr lang="es-E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379645" y="404664"/>
            <a:ext cx="2305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Los productos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15816" y="2564904"/>
            <a:ext cx="3042236" cy="119181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1">
            <a:spAutoFit/>
          </a:bodyPr>
          <a:lstStyle/>
          <a:p>
            <a:pPr algn="ctr">
              <a:tabLst>
                <a:tab pos="1524000" algn="r"/>
                <a:tab pos="1790700" algn="l"/>
              </a:tabLst>
            </a:pPr>
            <a:r>
              <a:rPr lang="es-ES" sz="3200" dirty="0" smtClean="0">
                <a:latin typeface="Berlin Sans FB" pitchFamily="34" charset="0"/>
              </a:rPr>
              <a:t>mercados</a:t>
            </a:r>
          </a:p>
          <a:p>
            <a:pPr algn="ctr">
              <a:tabLst>
                <a:tab pos="1524000" algn="r"/>
                <a:tab pos="1790700" algn="l"/>
              </a:tabLst>
            </a:pPr>
            <a:r>
              <a:rPr lang="es-ES" sz="3200" dirty="0" smtClean="0">
                <a:latin typeface="Berlin Sans FB" pitchFamily="34" charset="0"/>
              </a:rPr>
              <a:t>municipales</a:t>
            </a:r>
            <a:endParaRPr lang="es-ES" sz="1200" dirty="0" smtClean="0">
              <a:latin typeface="Berlin Sans FB" pitchFamily="34" charset="0"/>
            </a:endParaRPr>
          </a:p>
        </p:txBody>
      </p:sp>
      <p:sp>
        <p:nvSpPr>
          <p:cNvPr id="17" name="16 Flecha abajo"/>
          <p:cNvSpPr/>
          <p:nvPr/>
        </p:nvSpPr>
        <p:spPr>
          <a:xfrm rot="2700000">
            <a:off x="5873245" y="1993942"/>
            <a:ext cx="720000" cy="720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18 Flecha abajo"/>
          <p:cNvSpPr/>
          <p:nvPr/>
        </p:nvSpPr>
        <p:spPr>
          <a:xfrm rot="8100000">
            <a:off x="5873244" y="3650125"/>
            <a:ext cx="720000" cy="720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19 Flecha abajo"/>
          <p:cNvSpPr/>
          <p:nvPr/>
        </p:nvSpPr>
        <p:spPr>
          <a:xfrm rot="18900000">
            <a:off x="2344853" y="1993941"/>
            <a:ext cx="720000" cy="720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20 Flecha abajo"/>
          <p:cNvSpPr/>
          <p:nvPr/>
        </p:nvSpPr>
        <p:spPr>
          <a:xfrm rot="2700000" flipH="1" flipV="1">
            <a:off x="2344853" y="3650125"/>
            <a:ext cx="720000" cy="720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22805" y="2780928"/>
            <a:ext cx="2648995" cy="553998"/>
          </a:xfrm>
          <a:prstGeom prst="rect">
            <a:avLst/>
          </a:prstGeom>
          <a:solidFill>
            <a:srgbClr val="259D33"/>
          </a:solidFill>
        </p:spPr>
        <p:txBody>
          <a:bodyPr wrap="none" rtlCol="0">
            <a:spAutoFit/>
          </a:bodyPr>
          <a:lstStyle/>
          <a:p>
            <a:r>
              <a:rPr lang="es-ES" sz="3000" dirty="0" smtClean="0">
                <a:solidFill>
                  <a:schemeClr val="bg1"/>
                </a:solidFill>
              </a:rPr>
              <a:t>de cooperativas</a:t>
            </a:r>
            <a:endParaRPr lang="es-ES" sz="3000" dirty="0">
              <a:solidFill>
                <a:schemeClr val="bg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419872" y="3861048"/>
            <a:ext cx="1417376" cy="5539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3000" dirty="0" smtClean="0">
                <a:solidFill>
                  <a:schemeClr val="bg1"/>
                </a:solidFill>
                <a:latin typeface="Centaur" pitchFamily="18" charset="0"/>
              </a:rPr>
              <a:t>de lonjas</a:t>
            </a:r>
            <a:endParaRPr lang="es-ES" sz="3000" dirty="0">
              <a:solidFill>
                <a:schemeClr val="bg1"/>
              </a:solidFill>
              <a:latin typeface="Centaur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251520" y="4869160"/>
            <a:ext cx="339387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500" dirty="0" smtClean="0">
                <a:solidFill>
                  <a:srgbClr val="FF0000"/>
                </a:solidFill>
                <a:latin typeface="Britannic Bold" pitchFamily="34" charset="0"/>
              </a:rPr>
              <a:t>sin plásticos</a:t>
            </a:r>
            <a:endParaRPr lang="es-ES" sz="4500" dirty="0">
              <a:solidFill>
                <a:srgbClr val="FF0000"/>
              </a:solidFill>
              <a:latin typeface="Britannic Bold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156176" y="2996952"/>
            <a:ext cx="2771784" cy="553998"/>
          </a:xfrm>
          <a:prstGeom prst="rect">
            <a:avLst/>
          </a:prstGeom>
          <a:solidFill>
            <a:srgbClr val="FFFFCC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s-ES" sz="3000" dirty="0" smtClean="0">
                <a:solidFill>
                  <a:srgbClr val="0070C0"/>
                </a:solidFill>
              </a:rPr>
              <a:t>sin conservantes</a:t>
            </a:r>
            <a:endParaRPr lang="es-ES" sz="3000" dirty="0">
              <a:solidFill>
                <a:srgbClr val="0070C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2699792" y="1268760"/>
            <a:ext cx="1477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00B050"/>
                </a:solidFill>
                <a:latin typeface="Arial Black" pitchFamily="34" charset="0"/>
              </a:rPr>
              <a:t>SURTIDO</a:t>
            </a:r>
            <a:endParaRPr lang="es-ES" sz="20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27938" y="404664"/>
            <a:ext cx="680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Convertir las paradas en puestos de pedidos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pic>
        <p:nvPicPr>
          <p:cNvPr id="3" name="5 Imagen" descr="Esquema.png"/>
          <p:cNvPicPr/>
          <p:nvPr/>
        </p:nvPicPr>
        <p:blipFill>
          <a:blip r:embed="rId2" cstate="print"/>
          <a:srcRect t="-5924" b="-5672"/>
          <a:stretch>
            <a:fillRect/>
          </a:stretch>
        </p:blipFill>
        <p:spPr>
          <a:xfrm>
            <a:off x="251520" y="1412776"/>
            <a:ext cx="8640960" cy="4320480"/>
          </a:xfrm>
          <a:prstGeom prst="rect">
            <a:avLst/>
          </a:prstGeom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827584" y="5949280"/>
            <a:ext cx="25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Estrategia </a:t>
            </a:r>
            <a:r>
              <a:rPr lang="es-ES" dirty="0" err="1" smtClean="0">
                <a:solidFill>
                  <a:srgbClr val="259D33"/>
                </a:solidFill>
                <a:latin typeface="Adobe Gothic Std B" pitchFamily="34" charset="-128"/>
                <a:ea typeface="Adobe Gothic Std B" pitchFamily="34" charset="-128"/>
              </a:rPr>
              <a:t>prospe</a:t>
            </a:r>
            <a:r>
              <a:rPr lang="es-ES" b="1" dirty="0" smtClean="0"/>
              <a:t>-</a:t>
            </a:r>
            <a:r>
              <a:rPr lang="es-ES" dirty="0" smtClean="0">
                <a:solidFill>
                  <a:srgbClr val="C00000"/>
                </a:solidFill>
                <a:latin typeface="Adobe Gothic Std B" pitchFamily="34" charset="-128"/>
                <a:ea typeface="Adobe Gothic Std B" pitchFamily="34" charset="-128"/>
              </a:rPr>
              <a:t>popa</a:t>
            </a:r>
            <a:endParaRPr lang="es-ES" dirty="0">
              <a:solidFill>
                <a:srgbClr val="C0000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42b1eaec07a809a0e0002d1_first-look-mvrdv-completes-largest-covered-market-in-the-netherlands_mrkthl_mvrdv_49. Markthal Rotterd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35 Grupo"/>
          <p:cNvGrpSpPr/>
          <p:nvPr/>
        </p:nvGrpSpPr>
        <p:grpSpPr>
          <a:xfrm>
            <a:off x="953700" y="1361376"/>
            <a:ext cx="7236600" cy="4135249"/>
            <a:chOff x="467544" y="1413862"/>
            <a:chExt cx="7236600" cy="4135249"/>
          </a:xfrm>
        </p:grpSpPr>
        <p:sp>
          <p:nvSpPr>
            <p:cNvPr id="76" name="75 Rectángulo"/>
            <p:cNvSpPr/>
            <p:nvPr/>
          </p:nvSpPr>
          <p:spPr>
            <a:xfrm>
              <a:off x="4067944" y="3933056"/>
              <a:ext cx="180000" cy="720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74 Rectángulo"/>
            <p:cNvSpPr/>
            <p:nvPr/>
          </p:nvSpPr>
          <p:spPr>
            <a:xfrm>
              <a:off x="4067944" y="2996952"/>
              <a:ext cx="2736000" cy="720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72 Rectángulo"/>
            <p:cNvSpPr/>
            <p:nvPr/>
          </p:nvSpPr>
          <p:spPr>
            <a:xfrm>
              <a:off x="4104144" y="2060848"/>
              <a:ext cx="3600000" cy="720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30 Imagen" descr="Merca 2.0 Usos y ventas en 2019_21 portada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544" y="1772816"/>
              <a:ext cx="2546066" cy="3600000"/>
            </a:xfrm>
            <a:prstGeom prst="rect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3" name="32 Conector recto de flecha"/>
            <p:cNvCxnSpPr/>
            <p:nvPr/>
          </p:nvCxnSpPr>
          <p:spPr>
            <a:xfrm flipV="1">
              <a:off x="3059832" y="2060848"/>
              <a:ext cx="1008112" cy="1008112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7" name="46 CuadroTexto"/>
            <p:cNvSpPr txBox="1"/>
            <p:nvPr/>
          </p:nvSpPr>
          <p:spPr>
            <a:xfrm>
              <a:off x="4104144" y="1413862"/>
              <a:ext cx="3600000" cy="64698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rIns="0" rtlCol="0" anchor="ctr" anchorCtr="1">
              <a:spAutoFit/>
            </a:bodyPr>
            <a:lstStyle/>
            <a:p>
              <a:pPr>
                <a:tabLst>
                  <a:tab pos="1524000" algn="r"/>
                  <a:tab pos="1790700" algn="l"/>
                </a:tabLst>
              </a:pPr>
              <a:r>
                <a:rPr lang="es-ES" sz="3200" dirty="0" smtClean="0">
                  <a:latin typeface="Berlin Sans FB" pitchFamily="34" charset="0"/>
                </a:rPr>
                <a:t>455.034 </a:t>
              </a:r>
              <a:r>
                <a:rPr lang="es-ES" dirty="0" smtClean="0">
                  <a:latin typeface="Berlin Sans FB" pitchFamily="34" charset="0"/>
                </a:rPr>
                <a:t>habitantes </a:t>
              </a:r>
              <a:r>
                <a:rPr lang="es-ES" sz="1200" dirty="0" smtClean="0">
                  <a:latin typeface="Berlin Sans FB" pitchFamily="34" charset="0"/>
                </a:rPr>
                <a:t>(padrón 2014)</a:t>
              </a:r>
            </a:p>
          </p:txBody>
        </p:sp>
        <p:sp>
          <p:nvSpPr>
            <p:cNvPr id="48" name="47 CuadroTexto"/>
            <p:cNvSpPr txBox="1"/>
            <p:nvPr/>
          </p:nvSpPr>
          <p:spPr>
            <a:xfrm>
              <a:off x="4067944" y="4221088"/>
              <a:ext cx="3600000" cy="1328023"/>
            </a:xfrm>
            <a:prstGeom prst="roundRect">
              <a:avLst/>
            </a:prstGeom>
            <a:solidFill>
              <a:srgbClr val="FFFFC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tabLst>
                  <a:tab pos="895350" algn="r"/>
                  <a:tab pos="1162050" algn="l"/>
                </a:tabLst>
              </a:pPr>
              <a:r>
                <a:rPr lang="es-ES" dirty="0" smtClean="0">
                  <a:latin typeface="Berlin Sans FB" pitchFamily="34" charset="0"/>
                </a:rPr>
                <a:t>	20	mercados municipales</a:t>
              </a:r>
            </a:p>
            <a:p>
              <a:pPr>
                <a:tabLst>
                  <a:tab pos="895350" algn="r"/>
                  <a:tab pos="1162050" algn="l"/>
                </a:tabLst>
              </a:pPr>
              <a:r>
                <a:rPr lang="es-ES" dirty="0" smtClean="0">
                  <a:latin typeface="Berlin Sans FB" pitchFamily="34" charset="0"/>
                </a:rPr>
                <a:t>	17 	ayuntamientos</a:t>
              </a:r>
            </a:p>
            <a:p>
              <a:pPr>
                <a:tabLst>
                  <a:tab pos="895350" algn="r"/>
                  <a:tab pos="1162050" algn="l"/>
                </a:tabLst>
              </a:pPr>
              <a:r>
                <a:rPr lang="es-ES" dirty="0" smtClean="0">
                  <a:latin typeface="Berlin Sans FB" pitchFamily="34" charset="0"/>
                </a:rPr>
                <a:t>	518 	paradas</a:t>
              </a:r>
            </a:p>
            <a:p>
              <a:pPr>
                <a:tabLst>
                  <a:tab pos="895350" algn="r"/>
                  <a:tab pos="1162050" algn="l"/>
                </a:tabLst>
              </a:pPr>
              <a:r>
                <a:rPr lang="es-ES" dirty="0" smtClean="0">
                  <a:latin typeface="Berlin Sans FB" pitchFamily="34" charset="0"/>
                </a:rPr>
                <a:t>	55,7% 	vacías</a:t>
              </a:r>
              <a:endParaRPr lang="es-ES" dirty="0">
                <a:latin typeface="Berlin Sans FB" pitchFamily="34" charset="0"/>
              </a:endParaRPr>
            </a:p>
          </p:txBody>
        </p:sp>
        <p:sp>
          <p:nvSpPr>
            <p:cNvPr id="53" name="52 Flecha abajo"/>
            <p:cNvSpPr/>
            <p:nvPr/>
          </p:nvSpPr>
          <p:spPr>
            <a:xfrm>
              <a:off x="5004048" y="2060848"/>
              <a:ext cx="288000" cy="28800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s-E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3" name="62 CuadroTexto"/>
            <p:cNvSpPr txBox="1"/>
            <p:nvPr/>
          </p:nvSpPr>
          <p:spPr>
            <a:xfrm>
              <a:off x="4067944" y="2348880"/>
              <a:ext cx="3600000" cy="64698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rIns="0" rtlCol="0" anchor="ctr" anchorCtr="1">
              <a:spAutoFit/>
            </a:bodyPr>
            <a:lstStyle/>
            <a:p>
              <a:pPr>
                <a:tabLst>
                  <a:tab pos="1524000" algn="r"/>
                  <a:tab pos="1790700" algn="l"/>
                </a:tabLst>
              </a:pPr>
              <a:r>
                <a:rPr lang="es-ES" sz="3200" dirty="0" smtClean="0">
                  <a:latin typeface="Berlin Sans FB" pitchFamily="34" charset="0"/>
                </a:rPr>
                <a:t>344.113 </a:t>
              </a:r>
              <a:r>
                <a:rPr lang="es-ES" dirty="0" smtClean="0">
                  <a:latin typeface="Berlin Sans FB" pitchFamily="34" charset="0"/>
                </a:rPr>
                <a:t>clientela </a:t>
              </a:r>
              <a:r>
                <a:rPr lang="es-ES" sz="1200" dirty="0" smtClean="0">
                  <a:latin typeface="Berlin Sans FB" pitchFamily="34" charset="0"/>
                </a:rPr>
                <a:t>(18-79 años – 76%)</a:t>
              </a:r>
            </a:p>
          </p:txBody>
        </p:sp>
        <p:sp>
          <p:nvSpPr>
            <p:cNvPr id="65" name="64 Flecha abajo"/>
            <p:cNvSpPr/>
            <p:nvPr/>
          </p:nvSpPr>
          <p:spPr>
            <a:xfrm>
              <a:off x="5004048" y="2996984"/>
              <a:ext cx="288000" cy="28800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s-E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6" name="65 CuadroTexto"/>
            <p:cNvSpPr txBox="1"/>
            <p:nvPr/>
          </p:nvSpPr>
          <p:spPr>
            <a:xfrm>
              <a:off x="4067944" y="3284984"/>
              <a:ext cx="3600000" cy="64698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0" rtlCol="0" anchor="ctr" anchorCtr="1">
              <a:spAutoFit/>
            </a:bodyPr>
            <a:lstStyle/>
            <a:p>
              <a:pPr>
                <a:tabLst>
                  <a:tab pos="1524000" algn="r"/>
                  <a:tab pos="1790700" algn="l"/>
                </a:tabLst>
              </a:pPr>
              <a:r>
                <a:rPr lang="es-ES" sz="3200" dirty="0" smtClean="0">
                  <a:latin typeface="Berlin Sans FB" pitchFamily="34" charset="0"/>
                </a:rPr>
                <a:t>17.206 </a:t>
              </a:r>
              <a:r>
                <a:rPr lang="es-ES" dirty="0" smtClean="0">
                  <a:latin typeface="Berlin Sans FB" pitchFamily="34" charset="0"/>
                </a:rPr>
                <a:t>clientela mercados </a:t>
              </a:r>
              <a:r>
                <a:rPr lang="es-ES" sz="1200" dirty="0" smtClean="0">
                  <a:latin typeface="Berlin Sans FB" pitchFamily="34" charset="0"/>
                </a:rPr>
                <a:t>(5%)</a:t>
              </a:r>
            </a:p>
          </p:txBody>
        </p:sp>
        <p:cxnSp>
          <p:nvCxnSpPr>
            <p:cNvPr id="57" name="56 Conector recto de flecha"/>
            <p:cNvCxnSpPr/>
            <p:nvPr/>
          </p:nvCxnSpPr>
          <p:spPr>
            <a:xfrm>
              <a:off x="3059832" y="3068960"/>
              <a:ext cx="1008112" cy="1152128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70" name="69 Flecha abajo"/>
            <p:cNvSpPr/>
            <p:nvPr/>
          </p:nvSpPr>
          <p:spPr>
            <a:xfrm>
              <a:off x="5004048" y="3933088"/>
              <a:ext cx="288000" cy="28800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s-E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39" name="38 CuadroTexto"/>
          <p:cNvSpPr txBox="1"/>
          <p:nvPr/>
        </p:nvSpPr>
        <p:spPr>
          <a:xfrm>
            <a:off x="1475656" y="404664"/>
            <a:ext cx="6113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Población de la comarca de </a:t>
            </a:r>
            <a:r>
              <a:rPr lang="es-ES" sz="2800" dirty="0" err="1" smtClean="0">
                <a:solidFill>
                  <a:srgbClr val="0070C0"/>
                </a:solidFill>
                <a:latin typeface="Bodoni MT" pitchFamily="18" charset="0"/>
              </a:rPr>
              <a:t>l’Horta</a:t>
            </a:r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 Sud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98539" y="404664"/>
            <a:ext cx="6867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Hábitos de consumo por superficie comercial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pic>
        <p:nvPicPr>
          <p:cNvPr id="3" name="0 Imagen" descr="Hábitos de consumo 2018. Porcentaje.jpg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9712" y="1412776"/>
            <a:ext cx="5256584" cy="417646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3528" y="6021288"/>
            <a:ext cx="3320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Fuente: Encuesta de Hábitos de Consumo de 2018</a:t>
            </a:r>
            <a:endParaRPr lang="es-ES" sz="1200" dirty="0"/>
          </a:p>
        </p:txBody>
      </p:sp>
      <p:sp>
        <p:nvSpPr>
          <p:cNvPr id="7" name="6 Elipse"/>
          <p:cNvSpPr/>
          <p:nvPr/>
        </p:nvSpPr>
        <p:spPr>
          <a:xfrm>
            <a:off x="1979712" y="1556792"/>
            <a:ext cx="2232248" cy="1440160"/>
          </a:xfrm>
          <a:prstGeom prst="ellipse">
            <a:avLst/>
          </a:prstGeom>
          <a:noFill/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CuadroTexto"/>
          <p:cNvSpPr txBox="1"/>
          <p:nvPr/>
        </p:nvSpPr>
        <p:spPr>
          <a:xfrm>
            <a:off x="78645" y="404664"/>
            <a:ext cx="8907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Estimación de la clientela de los mercados según su edad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467544" y="1772816"/>
            <a:ext cx="8566929" cy="3600400"/>
            <a:chOff x="467544" y="1772816"/>
            <a:chExt cx="8566929" cy="3600400"/>
          </a:xfrm>
        </p:grpSpPr>
        <p:grpSp>
          <p:nvGrpSpPr>
            <p:cNvPr id="13" name="12 Grupo"/>
            <p:cNvGrpSpPr/>
            <p:nvPr/>
          </p:nvGrpSpPr>
          <p:grpSpPr>
            <a:xfrm>
              <a:off x="467544" y="2348880"/>
              <a:ext cx="6731794" cy="2520280"/>
              <a:chOff x="936550" y="2132856"/>
              <a:chExt cx="6731794" cy="2520280"/>
            </a:xfrm>
          </p:grpSpPr>
          <p:grpSp>
            <p:nvGrpSpPr>
              <p:cNvPr id="4" name="3 Grupo"/>
              <p:cNvGrpSpPr/>
              <p:nvPr/>
            </p:nvGrpSpPr>
            <p:grpSpPr>
              <a:xfrm>
                <a:off x="936550" y="2132856"/>
                <a:ext cx="3969271" cy="2520280"/>
                <a:chOff x="395536" y="1988840"/>
                <a:chExt cx="3969271" cy="2520280"/>
              </a:xfrm>
            </p:grpSpPr>
            <p:graphicFrame>
              <p:nvGraphicFramePr>
                <p:cNvPr id="2" name="2 Gráfico"/>
                <p:cNvGraphicFramePr/>
                <p:nvPr/>
              </p:nvGraphicFramePr>
              <p:xfrm>
                <a:off x="395536" y="1988840"/>
                <a:ext cx="3969271" cy="230048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3" name="2 CuadroTexto"/>
                <p:cNvSpPr txBox="1"/>
                <p:nvPr/>
              </p:nvSpPr>
              <p:spPr>
                <a:xfrm>
                  <a:off x="1547664" y="4139788"/>
                  <a:ext cx="20397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dirty="0" smtClean="0"/>
                    <a:t>hombres     mujeres</a:t>
                  </a:r>
                  <a:endParaRPr lang="es-ES" dirty="0"/>
                </a:p>
              </p:txBody>
            </p:sp>
          </p:grpSp>
          <p:cxnSp>
            <p:nvCxnSpPr>
              <p:cNvPr id="16" name="15 Conector angular"/>
              <p:cNvCxnSpPr/>
              <p:nvPr/>
            </p:nvCxnSpPr>
            <p:spPr>
              <a:xfrm flipV="1">
                <a:off x="3816870" y="2564904"/>
                <a:ext cx="2376264" cy="432048"/>
              </a:xfrm>
              <a:prstGeom prst="bentConnector3">
                <a:avLst>
                  <a:gd name="adj1" fmla="val 52244"/>
                </a:avLst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7" name="16 Conector angular"/>
              <p:cNvCxnSpPr/>
              <p:nvPr/>
            </p:nvCxnSpPr>
            <p:spPr>
              <a:xfrm>
                <a:off x="3888878" y="3645024"/>
                <a:ext cx="2304256" cy="360040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32" name="31 CuadroTexto"/>
              <p:cNvSpPr txBox="1"/>
              <p:nvPr/>
            </p:nvSpPr>
            <p:spPr>
              <a:xfrm>
                <a:off x="6121126" y="2267580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9% </a:t>
                </a:r>
                <a:r>
                  <a:rPr lang="es-ES" sz="1400" dirty="0" smtClean="0"/>
                  <a:t>(&gt;65 años)</a:t>
                </a:r>
                <a:endParaRPr lang="es-ES" sz="1400" dirty="0"/>
              </a:p>
            </p:txBody>
          </p:sp>
          <p:sp>
            <p:nvSpPr>
              <p:cNvPr id="33" name="31 CuadroTexto"/>
              <p:cNvSpPr txBox="1"/>
              <p:nvPr/>
            </p:nvSpPr>
            <p:spPr>
              <a:xfrm>
                <a:off x="6121126" y="3933056"/>
                <a:ext cx="1524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" dirty="0" smtClean="0"/>
                  <a:t>2% </a:t>
                </a:r>
                <a:r>
                  <a:rPr lang="es-ES" sz="1400" dirty="0" smtClean="0"/>
                  <a:t>(&lt;18-35 años)</a:t>
                </a:r>
                <a:endParaRPr lang="es-ES" sz="1400" dirty="0"/>
              </a:p>
            </p:txBody>
          </p:sp>
          <p:sp>
            <p:nvSpPr>
              <p:cNvPr id="34" name="33 CuadroTexto"/>
              <p:cNvSpPr txBox="1"/>
              <p:nvPr/>
            </p:nvSpPr>
            <p:spPr>
              <a:xfrm>
                <a:off x="6121126" y="3491716"/>
                <a:ext cx="1547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3% </a:t>
                </a:r>
                <a:r>
                  <a:rPr lang="es-ES" sz="1400" dirty="0" smtClean="0"/>
                  <a:t>(36 a 50 años)</a:t>
                </a:r>
                <a:endParaRPr lang="es-ES" sz="1400" dirty="0"/>
              </a:p>
            </p:txBody>
          </p:sp>
          <p:cxnSp>
            <p:nvCxnSpPr>
              <p:cNvPr id="35" name="34 Conector angular"/>
              <p:cNvCxnSpPr/>
              <p:nvPr/>
            </p:nvCxnSpPr>
            <p:spPr>
              <a:xfrm flipV="1">
                <a:off x="4248918" y="3284984"/>
                <a:ext cx="1944216" cy="35960"/>
              </a:xfrm>
              <a:prstGeom prst="bentConnector3">
                <a:avLst>
                  <a:gd name="adj1" fmla="val 42039"/>
                </a:avLst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38" name="37 CuadroTexto"/>
              <p:cNvSpPr txBox="1"/>
              <p:nvPr/>
            </p:nvSpPr>
            <p:spPr>
              <a:xfrm>
                <a:off x="6121126" y="2771636"/>
                <a:ext cx="1435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5% </a:t>
                </a:r>
                <a:r>
                  <a:rPr lang="es-ES" sz="1400" dirty="0" smtClean="0"/>
                  <a:t>(51-65 años)</a:t>
                </a:r>
                <a:endParaRPr lang="es-ES" sz="1400" dirty="0"/>
              </a:p>
            </p:txBody>
          </p:sp>
        </p:grpSp>
        <p:sp>
          <p:nvSpPr>
            <p:cNvPr id="14" name="13 CuadroTexto"/>
            <p:cNvSpPr txBox="1"/>
            <p:nvPr/>
          </p:nvSpPr>
          <p:spPr>
            <a:xfrm>
              <a:off x="7452320" y="249289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5.051</a:t>
              </a:r>
              <a:endParaRPr lang="es-ES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7452320" y="298766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4.473</a:t>
              </a:r>
              <a:endParaRPr lang="es-ES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7452320" y="370774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4.990</a:t>
              </a:r>
              <a:endParaRPr lang="es-ES" dirty="0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7452320" y="421179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2.691</a:t>
              </a:r>
              <a:endParaRPr lang="es-ES" dirty="0"/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6732240" y="4911551"/>
              <a:ext cx="2302233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erlin Sans FB" pitchFamily="34" charset="0"/>
                </a:rPr>
                <a:t>17.206 clientes</a:t>
              </a:r>
              <a:endPara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922150" y="1772816"/>
              <a:ext cx="3361818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erlin Sans FB" pitchFamily="34" charset="0"/>
                </a:rPr>
                <a:t>344.113 clientela total</a:t>
              </a:r>
              <a:endPara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2" name="21 Flecha abajo"/>
            <p:cNvSpPr/>
            <p:nvPr/>
          </p:nvSpPr>
          <p:spPr>
            <a:xfrm>
              <a:off x="7668344" y="4581160"/>
              <a:ext cx="288000" cy="28800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s-E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3" name="22 Flecha abajo"/>
            <p:cNvSpPr/>
            <p:nvPr/>
          </p:nvSpPr>
          <p:spPr>
            <a:xfrm rot="10800000">
              <a:off x="2483800" y="2276872"/>
              <a:ext cx="288000" cy="28800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s-E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7" name="26 CuadroTexto"/>
          <p:cNvSpPr txBox="1"/>
          <p:nvPr/>
        </p:nvSpPr>
        <p:spPr>
          <a:xfrm>
            <a:off x="5436496" y="5517232"/>
            <a:ext cx="3600000" cy="646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3200" dirty="0" smtClean="0">
                <a:solidFill>
                  <a:srgbClr val="0070C0"/>
                </a:solidFill>
                <a:latin typeface="Berlin Sans FB" pitchFamily="34" charset="0"/>
              </a:rPr>
              <a:t>860 </a:t>
            </a:r>
            <a:r>
              <a:rPr lang="es-ES" dirty="0" smtClean="0">
                <a:solidFill>
                  <a:srgbClr val="0070C0"/>
                </a:solidFill>
                <a:latin typeface="Berlin Sans FB" pitchFamily="34" charset="0"/>
              </a:rPr>
              <a:t>clientes / mercado</a:t>
            </a:r>
            <a:endParaRPr lang="es-ES" sz="1200" dirty="0" smtClean="0">
              <a:solidFill>
                <a:srgbClr val="0070C0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3 Gráfico"/>
          <p:cNvGraphicFramePr/>
          <p:nvPr/>
        </p:nvGraphicFramePr>
        <p:xfrm>
          <a:off x="611560" y="1484784"/>
          <a:ext cx="7848872" cy="417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519061" y="404664"/>
            <a:ext cx="8026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Principales cadenas de supermercados en la comarca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788424" y="1268760"/>
            <a:ext cx="3600000" cy="646986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3200" dirty="0" smtClean="0">
                <a:solidFill>
                  <a:srgbClr val="0070C0"/>
                </a:solidFill>
                <a:latin typeface="Berlin Sans FB" pitchFamily="34" charset="0"/>
              </a:rPr>
              <a:t>110 </a:t>
            </a:r>
            <a:r>
              <a:rPr lang="es-ES" dirty="0" smtClean="0">
                <a:solidFill>
                  <a:srgbClr val="0070C0"/>
                </a:solidFill>
                <a:latin typeface="Berlin Sans FB" pitchFamily="34" charset="0"/>
              </a:rPr>
              <a:t>superficies comerciales</a:t>
            </a:r>
            <a:endParaRPr lang="es-ES" sz="1200" dirty="0" smtClean="0">
              <a:solidFill>
                <a:srgbClr val="0070C0"/>
              </a:solidFill>
              <a:latin typeface="Berlin Sans FB" pitchFamily="34" charset="0"/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6444640" y="1988872"/>
            <a:ext cx="288000" cy="288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788424" y="2348880"/>
            <a:ext cx="3600000" cy="646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3200" dirty="0" smtClean="0">
                <a:solidFill>
                  <a:srgbClr val="0070C0"/>
                </a:solidFill>
                <a:latin typeface="Berlin Sans FB" pitchFamily="34" charset="0"/>
              </a:rPr>
              <a:t>2.471 </a:t>
            </a:r>
            <a:r>
              <a:rPr lang="es-ES" dirty="0" smtClean="0">
                <a:solidFill>
                  <a:srgbClr val="0070C0"/>
                </a:solidFill>
                <a:latin typeface="Berlin Sans FB" pitchFamily="34" charset="0"/>
              </a:rPr>
              <a:t>clientes / supermercado</a:t>
            </a:r>
            <a:endParaRPr lang="es-ES" sz="1200" dirty="0" smtClean="0">
              <a:solidFill>
                <a:srgbClr val="0070C0"/>
              </a:solidFill>
              <a:latin typeface="Berlin Sans FB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187624" y="1268760"/>
            <a:ext cx="244650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271.849 clientes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Alaquas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4" y="1404728"/>
            <a:ext cx="9144000" cy="4078374"/>
          </a:xfrm>
          <a:prstGeom prst="rect">
            <a:avLst/>
          </a:prstGeom>
        </p:spPr>
      </p:pic>
      <p:pic>
        <p:nvPicPr>
          <p:cNvPr id="9" name="8 Imagen" descr="Alaquas. Areas de Influencia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04" y="1403637"/>
            <a:ext cx="9144000" cy="4080556"/>
          </a:xfrm>
          <a:prstGeom prst="rect">
            <a:avLst/>
          </a:prstGeom>
        </p:spPr>
      </p:pic>
      <p:pic>
        <p:nvPicPr>
          <p:cNvPr id="3" name="2 Imagen" descr="Alaquas. Areas de Influenci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4" y="1397860"/>
            <a:ext cx="9144000" cy="409211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06978" y="404664"/>
            <a:ext cx="745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Supermercados / mercado municipal de </a:t>
            </a:r>
            <a:r>
              <a:rPr lang="es-ES" sz="2800" dirty="0" err="1" smtClean="0">
                <a:solidFill>
                  <a:srgbClr val="0070C0"/>
                </a:solidFill>
                <a:latin typeface="Bodoni MT" pitchFamily="18" charset="0"/>
              </a:rPr>
              <a:t>Alaquàs</a:t>
            </a:r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 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588224" y="5661248"/>
            <a:ext cx="2252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 smtClean="0">
                <a:hlinkClick r:id="rId5"/>
              </a:rPr>
              <a:t>Diagramas de </a:t>
            </a:r>
            <a:r>
              <a:rPr lang="es-ES" u="sng" dirty="0" err="1" smtClean="0">
                <a:hlinkClick r:id="rId5"/>
              </a:rPr>
              <a:t>Voronói</a:t>
            </a:r>
            <a:endParaRPr lang="es-ES" dirty="0"/>
          </a:p>
        </p:txBody>
      </p:sp>
      <p:pic>
        <p:nvPicPr>
          <p:cNvPr id="7" name="6 Imagen" descr="Alaquas. Areas de Influenci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4" y="1397860"/>
            <a:ext cx="9144000" cy="4092110"/>
          </a:xfrm>
          <a:prstGeom prst="rect">
            <a:avLst/>
          </a:prstGeom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1475656" y="1484784"/>
            <a:ext cx="655272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0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oadway" pitchFamily="82" charset="0"/>
              </a:rPr>
              <a:t>518</a:t>
            </a:r>
            <a:endParaRPr lang="es-ES" sz="25000" dirty="0">
              <a:ln w="18415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oadway" pitchFamily="82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509203" y="404664"/>
            <a:ext cx="4046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Elementos de un mercado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pic>
        <p:nvPicPr>
          <p:cNvPr id="3" name="2 Imagen" descr="Catarroja_Mercado.jpg"/>
          <p:cNvPicPr>
            <a:picLocks noChangeAspect="1"/>
          </p:cNvPicPr>
          <p:nvPr/>
        </p:nvPicPr>
        <p:blipFill>
          <a:blip r:embed="rId2" cstate="print"/>
          <a:srcRect l="39965" r="31488"/>
          <a:stretch>
            <a:fillRect/>
          </a:stretch>
        </p:blipFill>
        <p:spPr>
          <a:xfrm>
            <a:off x="0" y="0"/>
            <a:ext cx="1440160" cy="68580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908104" y="1229261"/>
            <a:ext cx="396004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3200" dirty="0" smtClean="0">
                <a:latin typeface="Berlin Sans FB" pitchFamily="34" charset="0"/>
              </a:rPr>
              <a:t>1. Edificio y su entorno</a:t>
            </a:r>
            <a:endParaRPr lang="es-ES" sz="1200" dirty="0" smtClean="0">
              <a:latin typeface="Berlin Sans FB" pitchFamily="34" charset="0"/>
            </a:endParaRPr>
          </a:p>
        </p:txBody>
      </p:sp>
      <p:sp>
        <p:nvSpPr>
          <p:cNvPr id="10" name="9 Flecha abajo"/>
          <p:cNvSpPr/>
          <p:nvPr/>
        </p:nvSpPr>
        <p:spPr>
          <a:xfrm rot="5400000">
            <a:off x="1547664" y="1340768"/>
            <a:ext cx="288000" cy="288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10 Imagen" descr="Torrent Antic Fruteria.jpg"/>
          <p:cNvPicPr>
            <a:picLocks noChangeAspect="1"/>
          </p:cNvPicPr>
          <p:nvPr/>
        </p:nvPicPr>
        <p:blipFill>
          <a:blip r:embed="rId3" cstate="print"/>
          <a:srcRect l="71310" r="690"/>
          <a:stretch>
            <a:fillRect/>
          </a:stretch>
        </p:blipFill>
        <p:spPr>
          <a:xfrm>
            <a:off x="7956376" y="0"/>
            <a:ext cx="1440160" cy="68580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3491880" y="4981753"/>
            <a:ext cx="3960040" cy="6469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3200" dirty="0" smtClean="0">
                <a:solidFill>
                  <a:schemeClr val="tx1"/>
                </a:solidFill>
                <a:latin typeface="Berlin Sans FB" pitchFamily="34" charset="0"/>
              </a:rPr>
              <a:t>3. Los productos</a:t>
            </a:r>
            <a:endParaRPr lang="es-ES" sz="12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3" name="12 Flecha abajo"/>
          <p:cNvSpPr/>
          <p:nvPr/>
        </p:nvSpPr>
        <p:spPr>
          <a:xfrm rot="16200000" flipH="1">
            <a:off x="7596336" y="5229201"/>
            <a:ext cx="288000" cy="288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699792" y="3105507"/>
            <a:ext cx="3960040" cy="6469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3200" dirty="0" smtClean="0">
                <a:solidFill>
                  <a:schemeClr val="tx1"/>
                </a:solidFill>
                <a:latin typeface="Berlin Sans FB" pitchFamily="34" charset="0"/>
              </a:rPr>
              <a:t>2. Las paradas</a:t>
            </a:r>
            <a:endParaRPr lang="es-ES" sz="1200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475656" y="1982118"/>
            <a:ext cx="1512168" cy="5107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24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céntrico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131840" y="1988840"/>
            <a:ext cx="1944216" cy="5107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24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conectado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220072" y="1988840"/>
            <a:ext cx="2664296" cy="5107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24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plaza o calles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475656" y="3861048"/>
            <a:ext cx="2088232" cy="51077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24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experiencia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3707904" y="3867770"/>
            <a:ext cx="2016224" cy="51077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24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confianza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868144" y="3867770"/>
            <a:ext cx="2016224" cy="51077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24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demanda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1475656" y="5733256"/>
            <a:ext cx="1872208" cy="510778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24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frescos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3455876" y="5739978"/>
            <a:ext cx="2304256" cy="510778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24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 plásticos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5868144" y="5739978"/>
            <a:ext cx="2016224" cy="510778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Ins="0" rtlCol="0" anchor="ctr" anchorCtr="1">
            <a:spAutoFit/>
          </a:bodyPr>
          <a:lstStyle/>
          <a:p>
            <a:pPr>
              <a:tabLst>
                <a:tab pos="1524000" algn="r"/>
                <a:tab pos="1790700" algn="l"/>
              </a:tabLst>
            </a:pPr>
            <a:r>
              <a:rPr lang="es-ES" sz="24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&lt; CO</a:t>
            </a:r>
            <a:r>
              <a:rPr lang="es-ES" sz="2400" spc="3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build="p" animBg="1"/>
      <p:bldP spid="18" grpId="0" build="p" animBg="1"/>
      <p:bldP spid="20" grpId="0" build="p" animBg="1"/>
      <p:bldP spid="21" grpId="0" build="p" animBg="1"/>
      <p:bldP spid="22" grpId="0" build="p" animBg="1"/>
      <p:bldP spid="23" grpId="0" build="p" animBg="1"/>
      <p:bldP spid="24" grpId="0" build="p" animBg="1"/>
      <p:bldP spid="2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8000508" y="1520611"/>
            <a:ext cx="1107996" cy="4742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ES" sz="6000" b="1" dirty="0" smtClean="0">
                <a:ln w="18000">
                  <a:solidFill>
                    <a:srgbClr val="259D33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clientela joven</a:t>
            </a:r>
            <a:endParaRPr lang="es-ES" sz="6000" b="1" dirty="0">
              <a:ln w="18000">
                <a:solidFill>
                  <a:srgbClr val="259D33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453791" y="404664"/>
            <a:ext cx="6157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Estrategia para revitalizar los mercados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-108520" y="2491357"/>
            <a:ext cx="1107996" cy="280096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E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clientela</a:t>
            </a:r>
            <a:endParaRPr lang="es-E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2 Flecha abajo"/>
          <p:cNvSpPr/>
          <p:nvPr/>
        </p:nvSpPr>
        <p:spPr>
          <a:xfrm>
            <a:off x="179512" y="1628800"/>
            <a:ext cx="3744416" cy="3240360"/>
          </a:xfrm>
          <a:prstGeom prst="downArrow">
            <a:avLst/>
          </a:prstGeom>
          <a:solidFill>
            <a:srgbClr val="FF3300"/>
          </a:solidFill>
          <a:effectLst>
            <a:outerShdw blurRad="381000" dist="254000" dir="2700000" algn="tl" rotWithShape="0">
              <a:prstClr val="black">
                <a:alpha val="5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200" dirty="0" smtClean="0"/>
              <a:t>5%</a:t>
            </a:r>
            <a:endParaRPr lang="es-ES" sz="7200" dirty="0"/>
          </a:p>
        </p:txBody>
      </p:sp>
      <p:sp>
        <p:nvSpPr>
          <p:cNvPr id="6" name="5 Flecha abajo"/>
          <p:cNvSpPr/>
          <p:nvPr/>
        </p:nvSpPr>
        <p:spPr>
          <a:xfrm rot="10800000">
            <a:off x="5220072" y="1628801"/>
            <a:ext cx="3744416" cy="3240360"/>
          </a:xfrm>
          <a:prstGeom prst="downArrow">
            <a:avLst/>
          </a:prstGeom>
          <a:solidFill>
            <a:srgbClr val="00B050"/>
          </a:solidFill>
          <a:effectLst>
            <a:outerShdw blurRad="381000" dist="254000" dir="2700000" algn="tl" rotWithShape="0">
              <a:prstClr val="black">
                <a:alpha val="5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ES" sz="7200" dirty="0" smtClean="0"/>
              <a:t>5%</a:t>
            </a:r>
            <a:endParaRPr lang="es-ES" sz="7200" dirty="0"/>
          </a:p>
        </p:txBody>
      </p:sp>
      <p:sp>
        <p:nvSpPr>
          <p:cNvPr id="5" name="4 Flecha abajo"/>
          <p:cNvSpPr/>
          <p:nvPr/>
        </p:nvSpPr>
        <p:spPr>
          <a:xfrm rot="10800000">
            <a:off x="3059833" y="1052735"/>
            <a:ext cx="3744416" cy="324036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381000" dist="254000" dir="2700000" algn="tl" rotWithShape="0">
              <a:prstClr val="black">
                <a:alpha val="5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ES" sz="4000" dirty="0" smtClean="0"/>
              <a:t>ocio</a:t>
            </a:r>
            <a:endParaRPr lang="es-ES" sz="4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347864" y="4646746"/>
            <a:ext cx="316458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pPr algn="ctr"/>
            <a:r>
              <a:rPr lang="es-ES" sz="44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+ servicios</a:t>
            </a:r>
          </a:p>
          <a:p>
            <a:pPr algn="ctr"/>
            <a:r>
              <a:rPr lang="es-ES" sz="44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para jóvenes</a:t>
            </a:r>
            <a:endParaRPr lang="es-ES" sz="44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77246"/>
            <a:ext cx="4320000" cy="324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5004048" y="1052736"/>
          <a:ext cx="396044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Elementos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Mercado de </a:t>
                      </a:r>
                      <a:r>
                        <a:rPr lang="es-ES" dirty="0" err="1" smtClean="0"/>
                        <a:t>Alaquàs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Nave municipal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Camino nº 3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Jardín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Calle Mallorca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Calle </a:t>
                      </a:r>
                      <a:r>
                        <a:rPr lang="es-ES" dirty="0" err="1" smtClean="0"/>
                        <a:t>Vicent</a:t>
                      </a:r>
                      <a:r>
                        <a:rPr lang="es-ES" dirty="0" smtClean="0"/>
                        <a:t> Andrés </a:t>
                      </a:r>
                      <a:r>
                        <a:rPr lang="es-ES" dirty="0" err="1" smtClean="0"/>
                        <a:t>Estellés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Calle Miguel </a:t>
                      </a:r>
                      <a:r>
                        <a:rPr lang="es-ES" dirty="0" err="1" smtClean="0"/>
                        <a:t>Adlert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Noguerol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Calle Santa Ana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Jardín de la </a:t>
                      </a:r>
                      <a:r>
                        <a:rPr lang="es-ES" dirty="0" err="1" smtClean="0"/>
                        <a:t>Sequieta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Elipse"/>
          <p:cNvSpPr/>
          <p:nvPr/>
        </p:nvSpPr>
        <p:spPr>
          <a:xfrm>
            <a:off x="4644008" y="1412776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1</a:t>
            </a:r>
            <a:endParaRPr lang="es-ES" b="1" dirty="0"/>
          </a:p>
        </p:txBody>
      </p:sp>
      <p:sp>
        <p:nvSpPr>
          <p:cNvPr id="6" name="5 Elipse"/>
          <p:cNvSpPr/>
          <p:nvPr/>
        </p:nvSpPr>
        <p:spPr>
          <a:xfrm>
            <a:off x="3059832" y="2996952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1</a:t>
            </a:r>
            <a:endParaRPr lang="es-ES" b="1" dirty="0"/>
          </a:p>
        </p:txBody>
      </p:sp>
      <p:sp>
        <p:nvSpPr>
          <p:cNvPr id="7" name="6 Elipse"/>
          <p:cNvSpPr/>
          <p:nvPr/>
        </p:nvSpPr>
        <p:spPr>
          <a:xfrm>
            <a:off x="4644008" y="1790818"/>
            <a:ext cx="360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</a:t>
            </a:r>
            <a:endParaRPr lang="es-ES" b="1" dirty="0"/>
          </a:p>
        </p:txBody>
      </p:sp>
      <p:sp>
        <p:nvSpPr>
          <p:cNvPr id="8" name="7 Elipse"/>
          <p:cNvSpPr/>
          <p:nvPr/>
        </p:nvSpPr>
        <p:spPr>
          <a:xfrm>
            <a:off x="2771800" y="2420888"/>
            <a:ext cx="360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</a:t>
            </a:r>
            <a:endParaRPr lang="es-ES" b="1" dirty="0"/>
          </a:p>
        </p:txBody>
      </p:sp>
      <p:sp>
        <p:nvSpPr>
          <p:cNvPr id="9" name="8 Elipse"/>
          <p:cNvSpPr/>
          <p:nvPr/>
        </p:nvSpPr>
        <p:spPr>
          <a:xfrm>
            <a:off x="4644008" y="2168860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0" name="9 Elipse"/>
          <p:cNvSpPr/>
          <p:nvPr/>
        </p:nvSpPr>
        <p:spPr>
          <a:xfrm>
            <a:off x="1691680" y="2924944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1" name="10 Elipse"/>
          <p:cNvSpPr/>
          <p:nvPr/>
        </p:nvSpPr>
        <p:spPr>
          <a:xfrm>
            <a:off x="4644008" y="2546902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</a:t>
            </a:r>
          </a:p>
        </p:txBody>
      </p:sp>
      <p:sp>
        <p:nvSpPr>
          <p:cNvPr id="12" name="11 Elipse"/>
          <p:cNvSpPr/>
          <p:nvPr/>
        </p:nvSpPr>
        <p:spPr>
          <a:xfrm>
            <a:off x="1979712" y="2132856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</a:t>
            </a:r>
            <a:endParaRPr lang="es-ES" b="1" dirty="0"/>
          </a:p>
        </p:txBody>
      </p:sp>
      <p:sp>
        <p:nvSpPr>
          <p:cNvPr id="13" name="12 Elipse"/>
          <p:cNvSpPr/>
          <p:nvPr/>
        </p:nvSpPr>
        <p:spPr>
          <a:xfrm>
            <a:off x="4644008" y="2924944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4" name="13 Elipse"/>
          <p:cNvSpPr/>
          <p:nvPr/>
        </p:nvSpPr>
        <p:spPr>
          <a:xfrm>
            <a:off x="1187624" y="2132856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4644008" y="3302986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16" name="15 Elipse"/>
          <p:cNvSpPr/>
          <p:nvPr/>
        </p:nvSpPr>
        <p:spPr>
          <a:xfrm>
            <a:off x="3995936" y="2060848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17" name="16 Elipse"/>
          <p:cNvSpPr/>
          <p:nvPr/>
        </p:nvSpPr>
        <p:spPr>
          <a:xfrm>
            <a:off x="4644008" y="3681028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18" name="17 Elipse"/>
          <p:cNvSpPr/>
          <p:nvPr/>
        </p:nvSpPr>
        <p:spPr>
          <a:xfrm>
            <a:off x="2699792" y="4293096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19" name="18 Elipse"/>
          <p:cNvSpPr/>
          <p:nvPr/>
        </p:nvSpPr>
        <p:spPr>
          <a:xfrm>
            <a:off x="4644008" y="4059070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0" name="19 Elipse"/>
          <p:cNvSpPr/>
          <p:nvPr/>
        </p:nvSpPr>
        <p:spPr>
          <a:xfrm>
            <a:off x="3995936" y="3284984"/>
            <a:ext cx="360000" cy="3600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1" name="20 Elipse"/>
          <p:cNvSpPr/>
          <p:nvPr/>
        </p:nvSpPr>
        <p:spPr>
          <a:xfrm>
            <a:off x="251520" y="4365104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9</a:t>
            </a:r>
          </a:p>
        </p:txBody>
      </p:sp>
      <p:sp>
        <p:nvSpPr>
          <p:cNvPr id="22" name="21 Elipse"/>
          <p:cNvSpPr/>
          <p:nvPr/>
        </p:nvSpPr>
        <p:spPr>
          <a:xfrm>
            <a:off x="4644008" y="4437112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9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2869883" y="404664"/>
            <a:ext cx="3324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odoni MT" pitchFamily="18" charset="0"/>
              </a:rPr>
              <a:t>Edificio y su entorno</a:t>
            </a:r>
            <a:endParaRPr lang="es-ES" sz="2800" dirty="0">
              <a:solidFill>
                <a:srgbClr val="0070C0"/>
              </a:solidFill>
              <a:latin typeface="Bodoni MT" pitchFamily="18" charset="0"/>
            </a:endParaRPr>
          </a:p>
        </p:txBody>
      </p:sp>
      <p:cxnSp>
        <p:nvCxnSpPr>
          <p:cNvPr id="24" name="23 Conector recto"/>
          <p:cNvCxnSpPr/>
          <p:nvPr/>
        </p:nvCxnSpPr>
        <p:spPr>
          <a:xfrm flipH="1">
            <a:off x="2483768" y="2708920"/>
            <a:ext cx="936104" cy="72008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3915</TotalTime>
  <Words>401</Words>
  <Application>Microsoft Office PowerPoint</Application>
  <PresentationFormat>Presentación en pantalla (4:3)</PresentationFormat>
  <Paragraphs>159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Equipo</dc:creator>
  <cp:lastModifiedBy>Equipo</cp:lastModifiedBy>
  <cp:revision>183</cp:revision>
  <dcterms:created xsi:type="dcterms:W3CDTF">2019-04-24T11:38:21Z</dcterms:created>
  <dcterms:modified xsi:type="dcterms:W3CDTF">2019-06-25T21:00:23Z</dcterms:modified>
</cp:coreProperties>
</file>